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64"/>
  </p:notesMasterIdLst>
  <p:handoutMasterIdLst>
    <p:handoutMasterId r:id="rId65"/>
  </p:handoutMasterIdLst>
  <p:sldIdLst>
    <p:sldId id="256" r:id="rId2"/>
    <p:sldId id="265" r:id="rId3"/>
    <p:sldId id="353" r:id="rId4"/>
    <p:sldId id="274" r:id="rId5"/>
    <p:sldId id="320" r:id="rId6"/>
    <p:sldId id="309" r:id="rId7"/>
    <p:sldId id="257" r:id="rId8"/>
    <p:sldId id="278" r:id="rId9"/>
    <p:sldId id="276" r:id="rId10"/>
    <p:sldId id="298" r:id="rId11"/>
    <p:sldId id="321" r:id="rId12"/>
    <p:sldId id="324" r:id="rId13"/>
    <p:sldId id="282" r:id="rId14"/>
    <p:sldId id="291" r:id="rId15"/>
    <p:sldId id="292" r:id="rId16"/>
    <p:sldId id="285" r:id="rId17"/>
    <p:sldId id="288" r:id="rId18"/>
    <p:sldId id="294" r:id="rId19"/>
    <p:sldId id="318" r:id="rId20"/>
    <p:sldId id="350" r:id="rId21"/>
    <p:sldId id="312" r:id="rId22"/>
    <p:sldId id="269" r:id="rId23"/>
    <p:sldId id="266" r:id="rId24"/>
    <p:sldId id="289" r:id="rId25"/>
    <p:sldId id="322" r:id="rId26"/>
    <p:sldId id="306" r:id="rId27"/>
    <p:sldId id="329" r:id="rId28"/>
    <p:sldId id="347" r:id="rId29"/>
    <p:sldId id="337" r:id="rId30"/>
    <p:sldId id="338" r:id="rId31"/>
    <p:sldId id="339" r:id="rId32"/>
    <p:sldId id="341" r:id="rId33"/>
    <p:sldId id="342" r:id="rId34"/>
    <p:sldId id="343" r:id="rId35"/>
    <p:sldId id="344" r:id="rId36"/>
    <p:sldId id="345" r:id="rId37"/>
    <p:sldId id="346" r:id="rId38"/>
    <p:sldId id="348" r:id="rId39"/>
    <p:sldId id="349" r:id="rId40"/>
    <p:sldId id="313" r:id="rId41"/>
    <p:sldId id="325" r:id="rId42"/>
    <p:sldId id="315" r:id="rId43"/>
    <p:sldId id="328" r:id="rId44"/>
    <p:sldId id="297" r:id="rId45"/>
    <p:sldId id="317" r:id="rId46"/>
    <p:sldId id="314" r:id="rId47"/>
    <p:sldId id="286" r:id="rId48"/>
    <p:sldId id="263" r:id="rId49"/>
    <p:sldId id="287" r:id="rId50"/>
    <p:sldId id="264" r:id="rId51"/>
    <p:sldId id="327" r:id="rId52"/>
    <p:sldId id="290" r:id="rId53"/>
    <p:sldId id="351" r:id="rId54"/>
    <p:sldId id="352" r:id="rId55"/>
    <p:sldId id="357" r:id="rId56"/>
    <p:sldId id="354" r:id="rId57"/>
    <p:sldId id="358" r:id="rId58"/>
    <p:sldId id="359" r:id="rId59"/>
    <p:sldId id="360" r:id="rId60"/>
    <p:sldId id="355" r:id="rId61"/>
    <p:sldId id="356" r:id="rId62"/>
    <p:sldId id="319" r:id="rId63"/>
  </p:sldIdLst>
  <p:sldSz cx="9144000" cy="6858000" type="screen4x3"/>
  <p:notesSz cx="6950075" cy="9236075"/>
  <p:custDataLst>
    <p:tags r:id="rId6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CC99"/>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75441" autoAdjust="0"/>
  </p:normalViewPr>
  <p:slideViewPr>
    <p:cSldViewPr>
      <p:cViewPr>
        <p:scale>
          <a:sx n="60" d="100"/>
          <a:sy n="60"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12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363" name="Rectangle 3"/>
          <p:cNvSpPr>
            <a:spLocks noGrp="1" noChangeArrowheads="1"/>
          </p:cNvSpPr>
          <p:nvPr>
            <p:ph type="dt" sz="quarter"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5365" name="Rectangle 5"/>
          <p:cNvSpPr>
            <a:spLocks noGrp="1" noChangeArrowheads="1"/>
          </p:cNvSpPr>
          <p:nvPr>
            <p:ph type="sldNum" sz="quarter" idx="3"/>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a:defRPr sz="1200">
                <a:latin typeface="Times New Roman" pitchFamily="18" charset="0"/>
              </a:defRPr>
            </a:lvl1pPr>
          </a:lstStyle>
          <a:p>
            <a:pPr>
              <a:defRPr/>
            </a:pPr>
            <a:fld id="{4BA3C492-D892-4CCB-BE2C-D696627AB35D}" type="slidenum">
              <a:rPr lang="en-US"/>
              <a:pPr>
                <a:defRPr/>
              </a:pPr>
              <a:t>‹#›</a:t>
            </a:fld>
            <a:endParaRPr lang="en-US"/>
          </a:p>
        </p:txBody>
      </p:sp>
    </p:spTree>
    <p:extLst>
      <p:ext uri="{BB962C8B-B14F-4D97-AF65-F5344CB8AC3E}">
        <p14:creationId xmlns:p14="http://schemas.microsoft.com/office/powerpoint/2010/main" val="1636916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26677" y="4387136"/>
            <a:ext cx="5096722"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a:defRPr sz="1200">
                <a:latin typeface="Times New Roman" pitchFamily="18" charset="0"/>
              </a:defRPr>
            </a:lvl1pPr>
          </a:lstStyle>
          <a:p>
            <a:pPr>
              <a:defRPr/>
            </a:pPr>
            <a:fld id="{1996127B-22AA-4639-AC46-F36C07412069}" type="slidenum">
              <a:rPr lang="en-US"/>
              <a:pPr>
                <a:defRPr/>
              </a:pPr>
              <a:t>‹#›</a:t>
            </a:fld>
            <a:endParaRPr lang="en-US"/>
          </a:p>
        </p:txBody>
      </p:sp>
    </p:spTree>
    <p:extLst>
      <p:ext uri="{BB962C8B-B14F-4D97-AF65-F5344CB8AC3E}">
        <p14:creationId xmlns:p14="http://schemas.microsoft.com/office/powerpoint/2010/main" val="655029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1D0218E0-4876-4E04-8924-C6BEE7AE7232}" type="slidenum">
              <a:rPr lang="en-US" smtClean="0">
                <a:latin typeface="Times New Roman" pitchFamily="18" charset="0"/>
              </a:rPr>
              <a:pPr/>
              <a:t>1</a:t>
            </a:fld>
            <a:endParaRPr lang="en-US"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171450" indent="-171450">
              <a:buFont typeface="Arial" panose="020B0604020202020204" pitchFamily="34" charset="0"/>
              <a:buChar char="•"/>
            </a:pPr>
            <a:r>
              <a:rPr lang="en-US" dirty="0" smtClean="0"/>
              <a:t>Good Morning!</a:t>
            </a:r>
          </a:p>
          <a:p>
            <a:pPr marL="171450" indent="-171450">
              <a:buFont typeface="Arial" panose="020B0604020202020204" pitchFamily="34" charset="0"/>
              <a:buChar char="•"/>
            </a:pPr>
            <a:r>
              <a:rPr lang="en-US" dirty="0" smtClean="0"/>
              <a:t>My</a:t>
            </a:r>
            <a:r>
              <a:rPr lang="en-US" baseline="0" dirty="0" smtClean="0"/>
              <a:t> name is Symone Bounds and I am from the </a:t>
            </a:r>
            <a:r>
              <a:rPr lang="en-US" baseline="0" dirty="0" err="1" smtClean="0"/>
              <a:t>Dept</a:t>
            </a:r>
            <a:r>
              <a:rPr lang="en-US" baseline="0" dirty="0" smtClean="0"/>
              <a:t> of Finance Administration – Office of Purchasing Travel and Fleet Management (OPTFM).</a:t>
            </a:r>
          </a:p>
          <a:p>
            <a:pPr marL="171450" indent="-171450">
              <a:buFont typeface="Arial" panose="020B0604020202020204" pitchFamily="34" charset="0"/>
              <a:buChar char="•"/>
            </a:pPr>
            <a:r>
              <a:rPr lang="en-US" baseline="0" dirty="0" smtClean="0"/>
              <a:t>A little bit about OPTFM before I start with the presentation</a:t>
            </a:r>
          </a:p>
          <a:p>
            <a:pPr marL="628650" lvl="1" indent="-171450">
              <a:buFont typeface="Arial" panose="020B0604020202020204" pitchFamily="34" charset="0"/>
              <a:buChar char="•"/>
            </a:pPr>
            <a:r>
              <a:rPr lang="en-US" baseline="0" dirty="0" smtClean="0"/>
              <a:t>OPTFM oversees and implements negotiated, competitive, statewide, and cooperative state contracts for the purchasing of commodities</a:t>
            </a:r>
          </a:p>
          <a:p>
            <a:pPr marL="628650" lvl="1" indent="-171450">
              <a:buFont typeface="Arial" panose="020B0604020202020204" pitchFamily="34" charset="0"/>
              <a:buChar char="•"/>
            </a:pPr>
            <a:r>
              <a:rPr lang="en-US" baseline="0" dirty="0" smtClean="0"/>
              <a:t>We also receive and manage P1s – requests for purchases that hit the threshold limits – within doing so we ensure that agencies that have utilized the procurement process have done so correctly and placed the correct information in MAGIC to be pushed out to transparency</a:t>
            </a:r>
          </a:p>
          <a:p>
            <a:pPr marL="628650" lvl="1" indent="-171450">
              <a:buFont typeface="Arial" panose="020B0604020202020204" pitchFamily="34" charset="0"/>
              <a:buChar char="•"/>
            </a:pPr>
            <a:r>
              <a:rPr lang="en-US" baseline="0" dirty="0" smtClean="0"/>
              <a:t>Our office also houses the Bureau of Fleet Management – of which approves requests for vehicle purchases, manages the fuel card program, oversees state agency car management, and state contracts for all types of vehicles, tires and tubes, and automotive batteries</a:t>
            </a:r>
          </a:p>
          <a:p>
            <a:pPr marL="628650" lvl="1" indent="-171450">
              <a:buFont typeface="Arial" panose="020B0604020202020204" pitchFamily="34" charset="0"/>
              <a:buChar char="•"/>
            </a:pPr>
            <a:r>
              <a:rPr lang="en-US" baseline="0" dirty="0" smtClean="0"/>
              <a:t>We also have within our office the Procurement Card and Travel Card Program </a:t>
            </a:r>
          </a:p>
          <a:p>
            <a:endParaRPr lang="en-US" dirty="0" smtClean="0"/>
          </a:p>
        </p:txBody>
      </p:sp>
    </p:spTree>
    <p:extLst>
      <p:ext uri="{BB962C8B-B14F-4D97-AF65-F5344CB8AC3E}">
        <p14:creationId xmlns:p14="http://schemas.microsoft.com/office/powerpoint/2010/main" val="163277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2411D21F-1ACB-4943-B15E-04F8775418DA}" type="slidenum">
              <a:rPr lang="en-US" smtClean="0">
                <a:latin typeface="Times New Roman" pitchFamily="18" charset="0"/>
              </a:rPr>
              <a:pPr/>
              <a:t>11</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dirty="0" smtClean="0"/>
              <a:t>This person is your agencies p-card contact.</a:t>
            </a:r>
            <a:r>
              <a:rPr lang="en-US" baseline="0" dirty="0" smtClean="0"/>
              <a:t> They are the person who will get in touch with me. The individual cardholders need to go to this person first.</a:t>
            </a:r>
            <a:endParaRPr lang="en-US" dirty="0" smtClean="0"/>
          </a:p>
        </p:txBody>
      </p:sp>
    </p:spTree>
    <p:extLst>
      <p:ext uri="{BB962C8B-B14F-4D97-AF65-F5344CB8AC3E}">
        <p14:creationId xmlns:p14="http://schemas.microsoft.com/office/powerpoint/2010/main" val="1993294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12</a:t>
            </a:fld>
            <a:endParaRPr lang="en-US"/>
          </a:p>
        </p:txBody>
      </p:sp>
    </p:spTree>
    <p:extLst>
      <p:ext uri="{BB962C8B-B14F-4D97-AF65-F5344CB8AC3E}">
        <p14:creationId xmlns:p14="http://schemas.microsoft.com/office/powerpoint/2010/main" val="23789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BBCBEEF5-4E8C-4557-A031-A567E57CF78D}" type="slidenum">
              <a:rPr lang="en-US" smtClean="0">
                <a:latin typeface="Times New Roman" pitchFamily="18" charset="0"/>
              </a:rPr>
              <a:pPr/>
              <a:t>13</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540562" y="4387136"/>
            <a:ext cx="5482837" cy="4156234"/>
          </a:xfrm>
          <a:noFill/>
        </p:spPr>
        <p:txBody>
          <a:bodyPr/>
          <a:lstStyle/>
          <a:p>
            <a:pPr marL="231219" indent="-231219"/>
            <a:r>
              <a:rPr lang="en-US" dirty="0" smtClean="0"/>
              <a:t>Let’s not forget we</a:t>
            </a:r>
            <a:r>
              <a:rPr lang="en-US" baseline="0" dirty="0" smtClean="0"/>
              <a:t> are purchasing agents and we should always find the best price.</a:t>
            </a:r>
            <a:endParaRPr lang="en-US" dirty="0" smtClean="0"/>
          </a:p>
        </p:txBody>
      </p:sp>
    </p:spTree>
    <p:extLst>
      <p:ext uri="{BB962C8B-B14F-4D97-AF65-F5344CB8AC3E}">
        <p14:creationId xmlns:p14="http://schemas.microsoft.com/office/powerpoint/2010/main" val="1185731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14</a:t>
            </a:fld>
            <a:endParaRPr lang="en-US"/>
          </a:p>
        </p:txBody>
      </p:sp>
    </p:spTree>
    <p:extLst>
      <p:ext uri="{BB962C8B-B14F-4D97-AF65-F5344CB8AC3E}">
        <p14:creationId xmlns:p14="http://schemas.microsoft.com/office/powerpoint/2010/main" val="208633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15</a:t>
            </a:fld>
            <a:endParaRPr lang="en-US"/>
          </a:p>
        </p:txBody>
      </p:sp>
    </p:spTree>
    <p:extLst>
      <p:ext uri="{BB962C8B-B14F-4D97-AF65-F5344CB8AC3E}">
        <p14:creationId xmlns:p14="http://schemas.microsoft.com/office/powerpoint/2010/main" val="132299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ED7763E8-B3BD-4379-86FA-F536E8B4DC09}" type="slidenum">
              <a:rPr lang="en-US" smtClean="0">
                <a:latin typeface="Times New Roman" pitchFamily="18" charset="0"/>
              </a:rPr>
              <a:pPr/>
              <a:t>16</a:t>
            </a:fld>
            <a:endParaRPr lang="en-US"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9008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class why one receipt is good and why one receipt is bad.</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17</a:t>
            </a:fld>
            <a:endParaRPr lang="en-US"/>
          </a:p>
        </p:txBody>
      </p:sp>
    </p:spTree>
    <p:extLst>
      <p:ext uri="{BB962C8B-B14F-4D97-AF65-F5344CB8AC3E}">
        <p14:creationId xmlns:p14="http://schemas.microsoft.com/office/powerpoint/2010/main" val="139232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food form and explain</a:t>
            </a:r>
            <a:r>
              <a:rPr lang="en-US" baseline="0" dirty="0" smtClean="0"/>
              <a:t> it.</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18</a:t>
            </a:fld>
            <a:endParaRPr lang="en-US"/>
          </a:p>
        </p:txBody>
      </p:sp>
    </p:spTree>
    <p:extLst>
      <p:ext uri="{BB962C8B-B14F-4D97-AF65-F5344CB8AC3E}">
        <p14:creationId xmlns:p14="http://schemas.microsoft.com/office/powerpoint/2010/main" val="50705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19</a:t>
            </a:fld>
            <a:endParaRPr lang="en-US"/>
          </a:p>
        </p:txBody>
      </p:sp>
    </p:spTree>
    <p:extLst>
      <p:ext uri="{BB962C8B-B14F-4D97-AF65-F5344CB8AC3E}">
        <p14:creationId xmlns:p14="http://schemas.microsoft.com/office/powerpoint/2010/main" val="185921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21</a:t>
            </a:fld>
            <a:endParaRPr lang="en-US"/>
          </a:p>
        </p:txBody>
      </p:sp>
    </p:spTree>
    <p:extLst>
      <p:ext uri="{BB962C8B-B14F-4D97-AF65-F5344CB8AC3E}">
        <p14:creationId xmlns:p14="http://schemas.microsoft.com/office/powerpoint/2010/main" val="236783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94852E53-5D18-4EAF-A936-921EAE412B21}" type="slidenum">
              <a:rPr lang="en-US" smtClean="0">
                <a:latin typeface="Times New Roman" pitchFamily="18" charset="0"/>
              </a:rPr>
              <a:pPr/>
              <a:t>2</a:t>
            </a:fld>
            <a:endParaRPr lang="en-US" smtClean="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US" dirty="0" smtClean="0"/>
              <a:t>Symone is the person full time dedicated to the p-card.</a:t>
            </a:r>
          </a:p>
          <a:p>
            <a:r>
              <a:rPr lang="en-US" dirty="0" smtClean="0"/>
              <a:t>Laurie</a:t>
            </a:r>
            <a:r>
              <a:rPr lang="en-US" baseline="0" dirty="0" smtClean="0"/>
              <a:t> is the p-card administrator’s back up, any time Symone is out, Laurie will be the go to.</a:t>
            </a:r>
          </a:p>
          <a:p>
            <a:r>
              <a:rPr lang="en-US" baseline="0" dirty="0" smtClean="0"/>
              <a:t>Ross is the Law expert.</a:t>
            </a:r>
          </a:p>
          <a:p>
            <a:r>
              <a:rPr lang="en-US" baseline="0" dirty="0" smtClean="0"/>
              <a:t>Monica is the know-it-all.</a:t>
            </a:r>
          </a:p>
          <a:p>
            <a:endParaRPr lang="en-US" baseline="0" dirty="0" smtClean="0"/>
          </a:p>
          <a:p>
            <a:endParaRPr lang="en-US" baseline="0" dirty="0" smtClean="0"/>
          </a:p>
          <a:p>
            <a:pPr defTabSz="907633">
              <a:defRPr/>
            </a:pPr>
            <a:r>
              <a:rPr lang="en-US" baseline="0" dirty="0" smtClean="0"/>
              <a:t>Does anybody’s agency in the room utilize the state’s P-card program?</a:t>
            </a:r>
            <a:endParaRPr lang="en-US" dirty="0" smtClean="0"/>
          </a:p>
          <a:p>
            <a:endParaRPr lang="en-US" dirty="0" smtClean="0"/>
          </a:p>
        </p:txBody>
      </p:sp>
    </p:spTree>
    <p:extLst>
      <p:ext uri="{BB962C8B-B14F-4D97-AF65-F5344CB8AC3E}">
        <p14:creationId xmlns:p14="http://schemas.microsoft.com/office/powerpoint/2010/main" val="1712991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F0F788A9-40AF-4670-82DF-463A3CEA58D6}" type="slidenum">
              <a:rPr lang="en-US" smtClean="0">
                <a:latin typeface="Times New Roman" pitchFamily="18" charset="0"/>
              </a:rPr>
              <a:pPr/>
              <a:t>22</a:t>
            </a:fld>
            <a:endParaRPr lang="en-US"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dirty="0" smtClean="0"/>
              <a:t>There are a lot of “What if’s” regarding split purchases. If you think</a:t>
            </a:r>
            <a:r>
              <a:rPr lang="en-US" baseline="0" dirty="0" smtClean="0"/>
              <a:t> you might be splitting a purchase, good chance you are. </a:t>
            </a:r>
            <a:endParaRPr lang="en-US" dirty="0" smtClean="0"/>
          </a:p>
        </p:txBody>
      </p:sp>
    </p:spTree>
    <p:extLst>
      <p:ext uri="{BB962C8B-B14F-4D97-AF65-F5344CB8AC3E}">
        <p14:creationId xmlns:p14="http://schemas.microsoft.com/office/powerpoint/2010/main" val="2237228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F8A865EC-32FB-46B2-9AEA-0E25C713F2E4}" type="slidenum">
              <a:rPr lang="en-US" smtClean="0">
                <a:latin typeface="Times New Roman" pitchFamily="18" charset="0"/>
              </a:rPr>
              <a:pPr/>
              <a:t>23</a:t>
            </a:fld>
            <a:endParaRPr lang="en-US"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dirty="0" smtClean="0"/>
              <a:t>This is very important.</a:t>
            </a:r>
            <a:r>
              <a:rPr lang="en-US" baseline="0" dirty="0" smtClean="0"/>
              <a:t> This is one of the great benefits of using the card. Tax can add up if you are not using the card properly.</a:t>
            </a:r>
            <a:endParaRPr lang="en-US" dirty="0" smtClean="0"/>
          </a:p>
        </p:txBody>
      </p:sp>
    </p:spTree>
    <p:extLst>
      <p:ext uri="{BB962C8B-B14F-4D97-AF65-F5344CB8AC3E}">
        <p14:creationId xmlns:p14="http://schemas.microsoft.com/office/powerpoint/2010/main" val="294506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MS Code</a:t>
            </a:r>
          </a:p>
          <a:p>
            <a:r>
              <a:rPr lang="en-US" dirty="0" smtClean="0">
                <a:effectLst/>
              </a:rPr>
              <a:t>(d) In a sale of goods or services, the seller shall not impose a surcharge on a buyer who uses a state-issued credit card, procurement card, travel card, or fuel card. The Department of Finance and Administration shall have exclusive jurisdiction to enforce and adopt rules relating to this paragraph. Any rules adopted under this paragraph shall be consistent with federal laws and regulations governing credit card transactions described by this paragraph. This paragraph does not create a cause of action against an individual for a violation of this paragraph.</a:t>
            </a:r>
          </a:p>
          <a:p>
            <a:endParaRPr lang="en-US" dirty="0" smtClean="0">
              <a:effectLst/>
            </a:endParaRPr>
          </a:p>
          <a:p>
            <a:r>
              <a:rPr lang="en-US" dirty="0" smtClean="0">
                <a:effectLst/>
              </a:rPr>
              <a:t>Surcharge is when the vendor is charging you an extra</a:t>
            </a:r>
            <a:r>
              <a:rPr lang="en-US" baseline="0" dirty="0" smtClean="0">
                <a:effectLst/>
              </a:rPr>
              <a:t> fee just because you are using a card and not cash.</a:t>
            </a:r>
          </a:p>
          <a:p>
            <a:endParaRPr lang="en-US" baseline="0" dirty="0" smtClean="0">
              <a:effectLst/>
            </a:endParaRPr>
          </a:p>
          <a:p>
            <a:r>
              <a:rPr lang="en-US" baseline="0" dirty="0" smtClean="0">
                <a:effectLst/>
              </a:rPr>
              <a:t>******Give P-card activity here.******</a:t>
            </a:r>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24</a:t>
            </a:fld>
            <a:endParaRPr lang="en-US"/>
          </a:p>
        </p:txBody>
      </p:sp>
    </p:spTree>
    <p:extLst>
      <p:ext uri="{BB962C8B-B14F-4D97-AF65-F5344CB8AC3E}">
        <p14:creationId xmlns:p14="http://schemas.microsoft.com/office/powerpoint/2010/main" val="3631312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25</a:t>
            </a:fld>
            <a:endParaRPr lang="en-US"/>
          </a:p>
        </p:txBody>
      </p:sp>
    </p:spTree>
    <p:extLst>
      <p:ext uri="{BB962C8B-B14F-4D97-AF65-F5344CB8AC3E}">
        <p14:creationId xmlns:p14="http://schemas.microsoft.com/office/powerpoint/2010/main" val="166531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26</a:t>
            </a:fld>
            <a:endParaRPr lang="en-US"/>
          </a:p>
        </p:txBody>
      </p:sp>
    </p:spTree>
    <p:extLst>
      <p:ext uri="{BB962C8B-B14F-4D97-AF65-F5344CB8AC3E}">
        <p14:creationId xmlns:p14="http://schemas.microsoft.com/office/powerpoint/2010/main" val="11291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27</a:t>
            </a:fld>
            <a:endParaRPr lang="en-US"/>
          </a:p>
        </p:txBody>
      </p:sp>
    </p:spTree>
    <p:extLst>
      <p:ext uri="{BB962C8B-B14F-4D97-AF65-F5344CB8AC3E}">
        <p14:creationId xmlns:p14="http://schemas.microsoft.com/office/powerpoint/2010/main" val="583789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28</a:t>
            </a:fld>
            <a:endParaRPr lang="en-US"/>
          </a:p>
        </p:txBody>
      </p:sp>
    </p:spTree>
    <p:extLst>
      <p:ext uri="{BB962C8B-B14F-4D97-AF65-F5344CB8AC3E}">
        <p14:creationId xmlns:p14="http://schemas.microsoft.com/office/powerpoint/2010/main" val="3692445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29</a:t>
            </a:fld>
            <a:endParaRPr lang="en-US"/>
          </a:p>
        </p:txBody>
      </p:sp>
    </p:spTree>
    <p:extLst>
      <p:ext uri="{BB962C8B-B14F-4D97-AF65-F5344CB8AC3E}">
        <p14:creationId xmlns:p14="http://schemas.microsoft.com/office/powerpoint/2010/main" val="4240925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30</a:t>
            </a:fld>
            <a:endParaRPr lang="en-US"/>
          </a:p>
        </p:txBody>
      </p:sp>
    </p:spTree>
    <p:extLst>
      <p:ext uri="{BB962C8B-B14F-4D97-AF65-F5344CB8AC3E}">
        <p14:creationId xmlns:p14="http://schemas.microsoft.com/office/powerpoint/2010/main" val="194340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31</a:t>
            </a:fld>
            <a:endParaRPr lang="en-US"/>
          </a:p>
        </p:txBody>
      </p:sp>
    </p:spTree>
    <p:extLst>
      <p:ext uri="{BB962C8B-B14F-4D97-AF65-F5344CB8AC3E}">
        <p14:creationId xmlns:p14="http://schemas.microsoft.com/office/powerpoint/2010/main" val="74427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B1022A5D-4D76-422F-86B1-206FBC2532DE}" type="slidenum">
              <a:rPr lang="en-US" smtClean="0">
                <a:latin typeface="Times New Roman" pitchFamily="18" charset="0"/>
              </a:rPr>
              <a:pPr/>
              <a:t>4</a:t>
            </a:fld>
            <a:endParaRPr lang="en-US"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marL="231219" indent="-231219">
              <a:buFontTx/>
              <a:buAutoNum type="arabicPeriod"/>
            </a:pPr>
            <a:r>
              <a:rPr lang="en-US" dirty="0" smtClean="0"/>
              <a:t>The Procurement Card (sometimes referred to as the p-card) offers an   </a:t>
            </a:r>
          </a:p>
          <a:p>
            <a:pPr marL="231219" indent="-231219"/>
            <a:r>
              <a:rPr lang="en-US" dirty="0" smtClean="0"/>
              <a:t>      alternative method to purchasing services and/or commodities</a:t>
            </a:r>
          </a:p>
          <a:p>
            <a:pPr marL="231219" indent="-231219"/>
            <a:r>
              <a:rPr lang="en-US" dirty="0" smtClean="0"/>
              <a:t>2.</a:t>
            </a:r>
            <a:r>
              <a:rPr lang="en-US" baseline="0" dirty="0" smtClean="0"/>
              <a:t> Procurement Card Administrator- person who is the liaison between the Program Coordinator and the bank.</a:t>
            </a:r>
          </a:p>
          <a:p>
            <a:pPr marL="231219" indent="-231219"/>
            <a:r>
              <a:rPr lang="en-US" baseline="0" dirty="0" smtClean="0"/>
              <a:t>3.</a:t>
            </a:r>
            <a:r>
              <a:rPr lang="en-US" dirty="0" smtClean="0"/>
              <a:t>Program Coordinator (PC) is the individual that is responsible for overseeing the use of procurement cards in your “specific”</a:t>
            </a:r>
            <a:r>
              <a:rPr lang="en-US" baseline="0" dirty="0" smtClean="0"/>
              <a:t> agency</a:t>
            </a:r>
            <a:r>
              <a:rPr lang="en-US" dirty="0" smtClean="0"/>
              <a:t>.</a:t>
            </a:r>
          </a:p>
          <a:p>
            <a:r>
              <a:rPr lang="en-US" dirty="0" smtClean="0"/>
              <a:t>4. MCC codes (Merchant Category Code) are codes or a number that has been assigned to retail outlets which helps identify types of business. </a:t>
            </a:r>
          </a:p>
          <a:p>
            <a:pPr marL="231219" indent="-231219">
              <a:buFontTx/>
              <a:buAutoNum type="arabicPeriod"/>
            </a:pPr>
            <a:endParaRPr lang="en-US" dirty="0" smtClean="0"/>
          </a:p>
        </p:txBody>
      </p:sp>
    </p:spTree>
    <p:extLst>
      <p:ext uri="{BB962C8B-B14F-4D97-AF65-F5344CB8AC3E}">
        <p14:creationId xmlns:p14="http://schemas.microsoft.com/office/powerpoint/2010/main" val="1518826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32</a:t>
            </a:fld>
            <a:endParaRPr lang="en-US"/>
          </a:p>
        </p:txBody>
      </p:sp>
    </p:spTree>
    <p:extLst>
      <p:ext uri="{BB962C8B-B14F-4D97-AF65-F5344CB8AC3E}">
        <p14:creationId xmlns:p14="http://schemas.microsoft.com/office/powerpoint/2010/main" val="396626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33</a:t>
            </a:fld>
            <a:endParaRPr lang="en-US"/>
          </a:p>
        </p:txBody>
      </p:sp>
    </p:spTree>
    <p:extLst>
      <p:ext uri="{BB962C8B-B14F-4D97-AF65-F5344CB8AC3E}">
        <p14:creationId xmlns:p14="http://schemas.microsoft.com/office/powerpoint/2010/main" val="120315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34</a:t>
            </a:fld>
            <a:endParaRPr lang="en-US"/>
          </a:p>
        </p:txBody>
      </p:sp>
    </p:spTree>
    <p:extLst>
      <p:ext uri="{BB962C8B-B14F-4D97-AF65-F5344CB8AC3E}">
        <p14:creationId xmlns:p14="http://schemas.microsoft.com/office/powerpoint/2010/main" val="1654551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35</a:t>
            </a:fld>
            <a:endParaRPr lang="en-US"/>
          </a:p>
        </p:txBody>
      </p:sp>
    </p:spTree>
    <p:extLst>
      <p:ext uri="{BB962C8B-B14F-4D97-AF65-F5344CB8AC3E}">
        <p14:creationId xmlns:p14="http://schemas.microsoft.com/office/powerpoint/2010/main" val="2476559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36</a:t>
            </a:fld>
            <a:endParaRPr lang="en-US"/>
          </a:p>
        </p:txBody>
      </p:sp>
    </p:spTree>
    <p:extLst>
      <p:ext uri="{BB962C8B-B14F-4D97-AF65-F5344CB8AC3E}">
        <p14:creationId xmlns:p14="http://schemas.microsoft.com/office/powerpoint/2010/main" val="4272198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37</a:t>
            </a:fld>
            <a:endParaRPr lang="en-US"/>
          </a:p>
        </p:txBody>
      </p:sp>
    </p:spTree>
    <p:extLst>
      <p:ext uri="{BB962C8B-B14F-4D97-AF65-F5344CB8AC3E}">
        <p14:creationId xmlns:p14="http://schemas.microsoft.com/office/powerpoint/2010/main" val="70991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38</a:t>
            </a:fld>
            <a:endParaRPr lang="en-US"/>
          </a:p>
        </p:txBody>
      </p:sp>
    </p:spTree>
    <p:extLst>
      <p:ext uri="{BB962C8B-B14F-4D97-AF65-F5344CB8AC3E}">
        <p14:creationId xmlns:p14="http://schemas.microsoft.com/office/powerpoint/2010/main" val="326657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smtClean="0"/>
              <a:t>Types of Travel Card Accounts</a:t>
            </a:r>
          </a:p>
          <a:p>
            <a:pPr algn="just"/>
            <a:endParaRPr lang="en-US" sz="1200" dirty="0" smtClean="0"/>
          </a:p>
          <a:p>
            <a:pPr algn="just"/>
            <a:r>
              <a:rPr lang="en-US" sz="1200" dirty="0" smtClean="0"/>
              <a:t>The Travel Card Program has individual and/or department carded and cardless options available.</a:t>
            </a:r>
            <a:endParaRPr lang="en-US" sz="1200" strike="sngStrike" dirty="0" smtClean="0"/>
          </a:p>
          <a:p>
            <a:pPr marL="109728" indent="0" algn="just">
              <a:buNone/>
            </a:pPr>
            <a:r>
              <a:rPr lang="en-US" sz="1200" dirty="0" smtClean="0"/>
              <a:t> </a:t>
            </a:r>
          </a:p>
          <a:p>
            <a:pPr algn="just"/>
            <a:r>
              <a:rPr lang="en-US" sz="1200" b="1" dirty="0" smtClean="0"/>
              <a:t>Cardless Central Travel Account</a:t>
            </a:r>
            <a:endParaRPr lang="en-US" sz="1200" dirty="0" smtClean="0"/>
          </a:p>
          <a:p>
            <a:pPr marL="109728" indent="0" algn="just">
              <a:buNone/>
            </a:pPr>
            <a:r>
              <a:rPr lang="en-US" sz="1200" b="1" dirty="0" smtClean="0"/>
              <a:t> </a:t>
            </a:r>
            <a:endParaRPr lang="en-US" sz="1200" dirty="0" smtClean="0"/>
          </a:p>
          <a:p>
            <a:pPr algn="just"/>
            <a:r>
              <a:rPr lang="en-US" sz="1200" dirty="0" smtClean="0"/>
              <a:t>The cardless travel account is a “ghost card” which allows travel related expenses to be delegated to one person, the Program Coordinator, who is the designated person responsible for making official business travel arrangements for others.  Any travel related services, such as travel agency fees, airfare, lodging deposits, etc., which are normally direct billed can now be billed to this account. Registration and conference fees may be paid with the travel card via the telephone or Internet if the hosting organization accepts payment in this manner.  This card is not limited to employee expenses only.  The expenses of Board members, contract workers, guests of the state, etc. may also be put on this card</a:t>
            </a:r>
          </a:p>
          <a:p>
            <a:pPr algn="just"/>
            <a:endParaRPr lang="en-US" dirty="0" smtClean="0"/>
          </a:p>
          <a:p>
            <a:pPr algn="just"/>
            <a:r>
              <a:rPr lang="en-US" dirty="0" smtClean="0"/>
              <a:t>This type of account is also called a “Ghost Account,” which essentially means a plastic card is not issued. Instead of an actual card, the Program Coordinator will receive an account number, expiration date and CVV code. </a:t>
            </a:r>
          </a:p>
          <a:p>
            <a:pPr algn="just"/>
            <a:endParaRPr lang="en-US" dirty="0" smtClean="0"/>
          </a:p>
          <a:p>
            <a:pPr algn="just"/>
            <a:r>
              <a:rPr lang="en-US" dirty="0" smtClean="0"/>
              <a:t>The cardless account, at the discretion of the entity, may be used for both entity and non-entity employees. Proper documentation, including a breakdown of expenses, should be used for auditing purposes, and proper accounting/object codes should be used by the employee reconciling and paying the statement</a:t>
            </a:r>
          </a:p>
          <a:p>
            <a:pPr algn="just"/>
            <a:endParaRPr lang="en-US" dirty="0" smtClean="0"/>
          </a:p>
          <a:p>
            <a:pPr algn="just"/>
            <a:r>
              <a:rPr lang="en-US" sz="1200" b="1" dirty="0" smtClean="0"/>
              <a:t>Individual Cardholder Account</a:t>
            </a:r>
          </a:p>
          <a:p>
            <a:pPr algn="just"/>
            <a:endParaRPr lang="en-US" sz="1200" b="1" dirty="0" smtClean="0"/>
          </a:p>
          <a:p>
            <a:pPr algn="just"/>
            <a:r>
              <a:rPr lang="en-US" sz="1200" dirty="0" smtClean="0"/>
              <a:t>This type of card allows for approved travel related expenses to be made by the individual who has signed a cardholder agreement for that card.  This card is only allowed to be used for authorized expenses for the individual cardholder.</a:t>
            </a:r>
          </a:p>
          <a:p>
            <a:pPr algn="just"/>
            <a:endParaRPr lang="en-US" sz="1200" b="1" dirty="0" smtClean="0"/>
          </a:p>
          <a:p>
            <a:pPr algn="just"/>
            <a:r>
              <a:rPr lang="en-US" sz="1200" b="1" dirty="0" smtClean="0"/>
              <a:t>Department Card Account</a:t>
            </a:r>
            <a:endParaRPr lang="en-US" sz="1200" dirty="0" smtClean="0"/>
          </a:p>
          <a:p>
            <a:pPr marL="109728" indent="0" algn="just">
              <a:buNone/>
            </a:pPr>
            <a:r>
              <a:rPr lang="en-US" sz="1200" dirty="0" smtClean="0"/>
              <a:t> </a:t>
            </a:r>
          </a:p>
          <a:p>
            <a:pPr algn="just"/>
            <a:r>
              <a:rPr lang="en-US" sz="1200" dirty="0" smtClean="0"/>
              <a:t>This type of card allows for approved travel related expenses to be made by one or more individuals who have signed a cardholder agreement for that card.  This card is kept locked in a central location where the Program Administrator may check the card out and in as needed.  The person who checks out the card is the only one allowed to place expenses on this card.</a:t>
            </a:r>
          </a:p>
          <a:p>
            <a:pPr algn="just"/>
            <a:endParaRPr lang="en-US" sz="1200" dirty="0" smtClean="0"/>
          </a:p>
          <a:p>
            <a:pPr algn="just"/>
            <a:r>
              <a:rPr lang="en-US" dirty="0" smtClean="0"/>
              <a:t>A Sign-In/Sign-Out form should be used when you have a Department card in your office that is checked out periodically by more than one user. Each entity with this type of card should develop procedures for handling of such card to keep a proper accounting of this card. A suggested form is available on the OPTFM Travel Information website at: http://www.dfa.state.ms.us/Purchasing/Travel/Travel.html. This form can be customized for each entity’s use by the Program Coordinator. </a:t>
            </a:r>
            <a:endParaRPr lang="en-US" sz="1200" dirty="0" smtClean="0"/>
          </a:p>
          <a:p>
            <a:pPr marL="109728" indent="0" algn="just">
              <a:buNone/>
            </a:pPr>
            <a:r>
              <a:rPr lang="en-US"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39</a:t>
            </a:fld>
            <a:endParaRPr lang="en-US"/>
          </a:p>
        </p:txBody>
      </p:sp>
    </p:spTree>
    <p:extLst>
      <p:ext uri="{BB962C8B-B14F-4D97-AF65-F5344CB8AC3E}">
        <p14:creationId xmlns:p14="http://schemas.microsoft.com/office/powerpoint/2010/main" val="177962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40</a:t>
            </a:fld>
            <a:endParaRPr lang="en-US"/>
          </a:p>
        </p:txBody>
      </p:sp>
    </p:spTree>
    <p:extLst>
      <p:ext uri="{BB962C8B-B14F-4D97-AF65-F5344CB8AC3E}">
        <p14:creationId xmlns:p14="http://schemas.microsoft.com/office/powerpoint/2010/main" val="319173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41</a:t>
            </a:fld>
            <a:endParaRPr lang="en-US"/>
          </a:p>
        </p:txBody>
      </p:sp>
    </p:spTree>
    <p:extLst>
      <p:ext uri="{BB962C8B-B14F-4D97-AF65-F5344CB8AC3E}">
        <p14:creationId xmlns:p14="http://schemas.microsoft.com/office/powerpoint/2010/main" val="393143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7E722861-CD80-44FA-B523-CCA3D080DE5E}" type="slidenum">
              <a:rPr lang="en-US" smtClean="0">
                <a:latin typeface="Times New Roman" pitchFamily="18" charset="0"/>
              </a:rPr>
              <a:pPr/>
              <a:t>5</a:t>
            </a:fld>
            <a:endParaRPr lang="en-US"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marL="171450" indent="-171450">
              <a:buFont typeface="Arial" panose="020B0604020202020204" pitchFamily="34" charset="0"/>
              <a:buChar char="•"/>
            </a:pPr>
            <a:r>
              <a:rPr lang="en-US" dirty="0" smtClean="0">
                <a:effectLst/>
              </a:rPr>
              <a:t>How</a:t>
            </a:r>
            <a:r>
              <a:rPr lang="en-US" baseline="0" dirty="0" smtClean="0">
                <a:effectLst/>
              </a:rPr>
              <a:t> are we able to have a procurement and travel card program?</a:t>
            </a:r>
            <a:endParaRPr lang="en-US" dirty="0" smtClean="0">
              <a:effectLst/>
            </a:endParaRPr>
          </a:p>
          <a:p>
            <a:pPr marL="628650" lvl="1" indent="-171450">
              <a:buFont typeface="Arial" panose="020B0604020202020204" pitchFamily="34" charset="0"/>
              <a:buChar char="•"/>
            </a:pPr>
            <a:r>
              <a:rPr lang="en-US" dirty="0" smtClean="0">
                <a:effectLst/>
              </a:rPr>
              <a:t>MS code 31-7-9</a:t>
            </a:r>
          </a:p>
          <a:p>
            <a:pPr marL="628650" lvl="1" indent="-171450">
              <a:buFont typeface="Arial" panose="020B0604020202020204" pitchFamily="34" charset="0"/>
              <a:buChar char="•"/>
            </a:pPr>
            <a:r>
              <a:rPr lang="en-US" dirty="0" smtClean="0">
                <a:effectLst/>
              </a:rPr>
              <a:t>The Office of Purchasing, Travel and Fleet Management may adopt purchasing regulations governing the use of credit cards, procurement cards and purchasing club membership cards to be used by state agencies, governing authorities of counties and municipalities, school districts and the Chickasawhay Natural Gas District. Use of the cards shall be in strict compliance with the regulations promulgated by the office. Any amounts due on the cards shall incur interest charges as set forth in Section 31-7-305 and shall not be considered debt.</a:t>
            </a:r>
            <a:br>
              <a:rPr lang="en-US" dirty="0" smtClean="0">
                <a:effectLst/>
              </a:rPr>
            </a:br>
            <a:endParaRPr lang="en-US" dirty="0" smtClean="0"/>
          </a:p>
        </p:txBody>
      </p:sp>
    </p:spTree>
    <p:extLst>
      <p:ext uri="{BB962C8B-B14F-4D97-AF65-F5344CB8AC3E}">
        <p14:creationId xmlns:p14="http://schemas.microsoft.com/office/powerpoint/2010/main" val="4283433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42</a:t>
            </a:fld>
            <a:endParaRPr lang="en-US"/>
          </a:p>
        </p:txBody>
      </p:sp>
    </p:spTree>
    <p:extLst>
      <p:ext uri="{BB962C8B-B14F-4D97-AF65-F5344CB8AC3E}">
        <p14:creationId xmlns:p14="http://schemas.microsoft.com/office/powerpoint/2010/main" val="2647402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43</a:t>
            </a:fld>
            <a:endParaRPr lang="en-US"/>
          </a:p>
        </p:txBody>
      </p:sp>
    </p:spTree>
    <p:extLst>
      <p:ext uri="{BB962C8B-B14F-4D97-AF65-F5344CB8AC3E}">
        <p14:creationId xmlns:p14="http://schemas.microsoft.com/office/powerpoint/2010/main" val="2020363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44</a:t>
            </a:fld>
            <a:endParaRPr lang="en-US"/>
          </a:p>
        </p:txBody>
      </p:sp>
    </p:spTree>
    <p:extLst>
      <p:ext uri="{BB962C8B-B14F-4D97-AF65-F5344CB8AC3E}">
        <p14:creationId xmlns:p14="http://schemas.microsoft.com/office/powerpoint/2010/main" val="1091143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45</a:t>
            </a:fld>
            <a:endParaRPr lang="en-US"/>
          </a:p>
        </p:txBody>
      </p:sp>
    </p:spTree>
    <p:extLst>
      <p:ext uri="{BB962C8B-B14F-4D97-AF65-F5344CB8AC3E}">
        <p14:creationId xmlns:p14="http://schemas.microsoft.com/office/powerpoint/2010/main" val="2556024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46</a:t>
            </a:fld>
            <a:endParaRPr lang="en-US"/>
          </a:p>
        </p:txBody>
      </p:sp>
    </p:spTree>
    <p:extLst>
      <p:ext uri="{BB962C8B-B14F-4D97-AF65-F5344CB8AC3E}">
        <p14:creationId xmlns:p14="http://schemas.microsoft.com/office/powerpoint/2010/main" val="402640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BE04C41D-3FB7-4583-9122-5939DED64A3D}" type="slidenum">
              <a:rPr lang="en-US" smtClean="0">
                <a:latin typeface="Times New Roman" pitchFamily="18" charset="0"/>
              </a:rPr>
              <a:pPr/>
              <a:t>47</a:t>
            </a:fld>
            <a:endParaRPr lang="en-US"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463339" y="4387136"/>
            <a:ext cx="5946176" cy="4156234"/>
          </a:xfrm>
          <a:noFill/>
        </p:spPr>
        <p:txBody>
          <a:bodyPr/>
          <a:lstStyle/>
          <a:p>
            <a:r>
              <a:rPr lang="en-US" dirty="0" smtClean="0"/>
              <a:t>Stress</a:t>
            </a:r>
            <a:r>
              <a:rPr lang="en-US" baseline="0" dirty="0" smtClean="0"/>
              <a:t> that the Bureau of Financial Control handles billing questions.</a:t>
            </a:r>
            <a:endParaRPr lang="en-US" dirty="0" smtClean="0"/>
          </a:p>
        </p:txBody>
      </p:sp>
    </p:spTree>
    <p:extLst>
      <p:ext uri="{BB962C8B-B14F-4D97-AF65-F5344CB8AC3E}">
        <p14:creationId xmlns:p14="http://schemas.microsoft.com/office/powerpoint/2010/main" val="593017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F545E7FE-712E-4541-9EF4-03B193E966B5}" type="slidenum">
              <a:rPr lang="en-US" smtClean="0">
                <a:latin typeface="Times New Roman" pitchFamily="18" charset="0"/>
              </a:rPr>
              <a:pPr/>
              <a:t>48</a:t>
            </a:fld>
            <a:endParaRPr lang="en-US"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98479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F1DE619F-9F31-43AB-9F59-6C0B99E607A3}" type="slidenum">
              <a:rPr lang="en-US" smtClean="0">
                <a:latin typeface="Times New Roman" pitchFamily="18" charset="0"/>
              </a:rPr>
              <a:pPr/>
              <a:t>49</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55371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49155DF5-CAEB-468C-951B-B26320B0BA82}" type="slidenum">
              <a:rPr lang="en-US" smtClean="0">
                <a:latin typeface="Times New Roman" pitchFamily="18" charset="0"/>
              </a:rPr>
              <a:pPr/>
              <a:t>50</a:t>
            </a:fld>
            <a:endParaRPr lang="en-US"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948273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51</a:t>
            </a:fld>
            <a:endParaRPr lang="en-US"/>
          </a:p>
        </p:txBody>
      </p:sp>
    </p:spTree>
    <p:extLst>
      <p:ext uri="{BB962C8B-B14F-4D97-AF65-F5344CB8AC3E}">
        <p14:creationId xmlns:p14="http://schemas.microsoft.com/office/powerpoint/2010/main" val="55462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6</a:t>
            </a:fld>
            <a:endParaRPr lang="en-US"/>
          </a:p>
        </p:txBody>
      </p:sp>
    </p:spTree>
    <p:extLst>
      <p:ext uri="{BB962C8B-B14F-4D97-AF65-F5344CB8AC3E}">
        <p14:creationId xmlns:p14="http://schemas.microsoft.com/office/powerpoint/2010/main" val="2480220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state is based on a sliding scale basis. It takes into consideration how fast we pay the bill and how much spend is on the ENTIRE state of MS p-card program, not just your agency. Everyone benefits with the p-card is used. This year the state of MS is on pace to bump up to the next tier on the rebate schedule. </a:t>
            </a:r>
          </a:p>
          <a:p>
            <a:endParaRPr lang="en-US" baseline="0" dirty="0" smtClean="0"/>
          </a:p>
          <a:p>
            <a:r>
              <a:rPr lang="en-US" baseline="0" dirty="0" smtClean="0"/>
              <a:t>If your having a hard time justifying the p-card program to your supervisor or agency head use this. Explain to him you are already saving money using the card and you get money back on top of that. That rebate money could be used to send your employees to this class or other training classes.</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52</a:t>
            </a:fld>
            <a:endParaRPr lang="en-US"/>
          </a:p>
        </p:txBody>
      </p:sp>
    </p:spTree>
    <p:extLst>
      <p:ext uri="{BB962C8B-B14F-4D97-AF65-F5344CB8AC3E}">
        <p14:creationId xmlns:p14="http://schemas.microsoft.com/office/powerpoint/2010/main" val="2386626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56</a:t>
            </a:fld>
            <a:endParaRPr lang="en-US"/>
          </a:p>
        </p:txBody>
      </p:sp>
    </p:spTree>
    <p:extLst>
      <p:ext uri="{BB962C8B-B14F-4D97-AF65-F5344CB8AC3E}">
        <p14:creationId xmlns:p14="http://schemas.microsoft.com/office/powerpoint/2010/main" val="2004172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60</a:t>
            </a:fld>
            <a:endParaRPr lang="en-US"/>
          </a:p>
        </p:txBody>
      </p:sp>
    </p:spTree>
    <p:extLst>
      <p:ext uri="{BB962C8B-B14F-4D97-AF65-F5344CB8AC3E}">
        <p14:creationId xmlns:p14="http://schemas.microsoft.com/office/powerpoint/2010/main" val="1426758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62</a:t>
            </a:fld>
            <a:endParaRPr lang="en-US"/>
          </a:p>
        </p:txBody>
      </p:sp>
    </p:spTree>
    <p:extLst>
      <p:ext uri="{BB962C8B-B14F-4D97-AF65-F5344CB8AC3E}">
        <p14:creationId xmlns:p14="http://schemas.microsoft.com/office/powerpoint/2010/main" val="14056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5DEEF0C5-7865-4983-8135-77905EF98C20}" type="slidenum">
              <a:rPr lang="en-US" smtClean="0">
                <a:latin typeface="Times New Roman" pitchFamily="18" charset="0"/>
              </a:rPr>
              <a:pPr/>
              <a:t>7</a:t>
            </a:fld>
            <a:endParaRPr lang="en-US"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US" dirty="0" smtClean="0"/>
              <a:t>Most of a department’s purchases are</a:t>
            </a:r>
            <a:r>
              <a:rPr lang="en-US" baseline="0" dirty="0" smtClean="0"/>
              <a:t> under $5,000.  Its so much easier and quicker with the card. </a:t>
            </a:r>
          </a:p>
          <a:p>
            <a:r>
              <a:rPr lang="en-US" baseline="0" dirty="0" smtClean="0"/>
              <a:t>Almost everybody nowadays has some type of personal credit card they use and they realize its just so much easier with a card.</a:t>
            </a:r>
          </a:p>
          <a:p>
            <a:r>
              <a:rPr lang="en-US" baseline="0" dirty="0" smtClean="0"/>
              <a:t>The future of purchasing is changing and the paper process is slowly vanishing. </a:t>
            </a:r>
          </a:p>
          <a:p>
            <a:endParaRPr lang="en-US" baseline="0" dirty="0" smtClean="0"/>
          </a:p>
        </p:txBody>
      </p:sp>
    </p:spTree>
    <p:extLst>
      <p:ext uri="{BB962C8B-B14F-4D97-AF65-F5344CB8AC3E}">
        <p14:creationId xmlns:p14="http://schemas.microsoft.com/office/powerpoint/2010/main" val="28023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6DF31BAE-447D-47EA-B2D0-1A3D9BFC3994}" type="slidenum">
              <a:rPr lang="en-US" smtClean="0">
                <a:latin typeface="Times New Roman" pitchFamily="18" charset="0"/>
              </a:rPr>
              <a:pPr/>
              <a:t>8</a:t>
            </a:fld>
            <a:endParaRPr lang="en-US"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dirty="0" smtClean="0"/>
              <a:t>Also important to point</a:t>
            </a:r>
            <a:r>
              <a:rPr lang="en-US" baseline="0" dirty="0" smtClean="0"/>
              <a:t> out, program coordinators have “real time” access to see exactly what each p-card user is doing</a:t>
            </a:r>
          </a:p>
          <a:p>
            <a:r>
              <a:rPr lang="en-US" baseline="0" dirty="0" smtClean="0"/>
              <a:t>Can see the amount of the purchase, the vendor, time and date, etc.</a:t>
            </a:r>
          </a:p>
          <a:p>
            <a:endParaRPr lang="en-US" baseline="0" dirty="0" smtClean="0"/>
          </a:p>
          <a:p>
            <a:r>
              <a:rPr lang="en-US" baseline="0" dirty="0" smtClean="0"/>
              <a:t>What are some of your agency’s concerns for using the p-card?</a:t>
            </a:r>
            <a:endParaRPr lang="en-US" dirty="0" smtClean="0"/>
          </a:p>
        </p:txBody>
      </p:sp>
    </p:spTree>
    <p:extLst>
      <p:ext uri="{BB962C8B-B14F-4D97-AF65-F5344CB8AC3E}">
        <p14:creationId xmlns:p14="http://schemas.microsoft.com/office/powerpoint/2010/main" val="271922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1FBDA389-0FD2-4E52-A7BF-0505AF5A94F5}" type="slidenum">
              <a:rPr lang="en-US" smtClean="0">
                <a:latin typeface="Times New Roman" pitchFamily="18" charset="0"/>
              </a:rPr>
              <a:pPr/>
              <a:t>9</a:t>
            </a:fld>
            <a:endParaRPr lang="en-US"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31219" indent="-231219"/>
            <a:endParaRPr lang="en-US" smtClean="0"/>
          </a:p>
        </p:txBody>
      </p:sp>
    </p:spTree>
    <p:extLst>
      <p:ext uri="{BB962C8B-B14F-4D97-AF65-F5344CB8AC3E}">
        <p14:creationId xmlns:p14="http://schemas.microsoft.com/office/powerpoint/2010/main" val="75820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suggest any p-card user to print</a:t>
            </a:r>
            <a:r>
              <a:rPr lang="en-US" baseline="0" dirty="0" smtClean="0"/>
              <a:t> out and make themselves familiar with the p-card guidelines.</a:t>
            </a:r>
          </a:p>
          <a:p>
            <a:endParaRPr lang="en-US" baseline="0" dirty="0" smtClean="0"/>
          </a:p>
          <a:p>
            <a:r>
              <a:rPr lang="en-US" baseline="0" dirty="0" smtClean="0"/>
              <a:t>Might want to go to the guidelines and highlight what is inside of it.</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10</a:t>
            </a:fld>
            <a:endParaRPr lang="en-US"/>
          </a:p>
        </p:txBody>
      </p:sp>
    </p:spTree>
    <p:extLst>
      <p:ext uri="{BB962C8B-B14F-4D97-AF65-F5344CB8AC3E}">
        <p14:creationId xmlns:p14="http://schemas.microsoft.com/office/powerpoint/2010/main" val="2613734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C152771F-3D9E-4093-B2D5-DB1DCD82CD3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D09659-2EA2-4E7E-9D0A-7322471C9F6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F3D31A-94A4-484B-86AF-D4200E6144A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C666A9D-DB21-4538-9507-B7BDF44CA6C9}" type="slidenum">
              <a:rPr lang="en-US"/>
              <a:pPr>
                <a:defRPr/>
              </a:pPr>
              <a:t>‹#›</a:t>
            </a:fld>
            <a:endParaRPr lang="en-US"/>
          </a:p>
        </p:txBody>
      </p:sp>
    </p:spTree>
    <p:extLst>
      <p:ext uri="{BB962C8B-B14F-4D97-AF65-F5344CB8AC3E}">
        <p14:creationId xmlns:p14="http://schemas.microsoft.com/office/powerpoint/2010/main" val="185548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145A80A7-EA0B-4A8E-9175-E9F9A2CD8627}" type="slidenum">
              <a:rPr lang="en-US"/>
              <a:pPr>
                <a:defRPr/>
              </a:pPr>
              <a:t>‹#›</a:t>
            </a:fld>
            <a:endParaRPr lang="en-US"/>
          </a:p>
        </p:txBody>
      </p:sp>
    </p:spTree>
    <p:extLst>
      <p:ext uri="{BB962C8B-B14F-4D97-AF65-F5344CB8AC3E}">
        <p14:creationId xmlns:p14="http://schemas.microsoft.com/office/powerpoint/2010/main" val="266713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C5CD98D-8C3D-4C84-B1FF-B764F840CCC6}" type="slidenum">
              <a:rPr lang="en-US"/>
              <a:pPr>
                <a:defRPr/>
              </a:pPr>
              <a:t>‹#›</a:t>
            </a:fld>
            <a:endParaRPr lang="en-US"/>
          </a:p>
        </p:txBody>
      </p:sp>
    </p:spTree>
    <p:extLst>
      <p:ext uri="{BB962C8B-B14F-4D97-AF65-F5344CB8AC3E}">
        <p14:creationId xmlns:p14="http://schemas.microsoft.com/office/powerpoint/2010/main" val="154499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586D93-8CF5-4095-AF43-63456AEB4DEF}" type="slidenum">
              <a:rPr lang="en-US" smtClean="0"/>
              <a:pPr>
                <a:defRPr/>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8A4F6E-8E2A-4F62-B707-E93A93ABD1E6}"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68DEB2-4A4E-4734-9227-9EEDCAFCD922}" type="slidenum">
              <a:rPr lang="en-US" smtClean="0"/>
              <a:pPr>
                <a:defRPr/>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314D907-4374-4D7C-A887-75618BB4B69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C97FB3-06DE-4123-AF5C-BDE6ADA3134B}" type="slidenum">
              <a:rPr lang="en-US" smtClean="0"/>
              <a:pPr>
                <a:defRPr/>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4E6462-7671-4B16-845A-F588D46F171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2071A5-A486-498F-829E-91671863B7D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F6999F78-55E3-4499-972E-B1A4BA366B18}"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b="0" i="0" u="none"/>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EC27EA3-7699-499A-A196-E30EECAFCDC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fa.state.ms.us/Purchasing/ProcurementCardServices/ProcurementCardGuidelinesRevised10-30-201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fa.state.ms.us/Purchasing/Hom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fa.state.ms.us/Purchasing/ProcurementCardServices/UMBMissingDocumentAffidavitForm.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www.dfa.state.ms.us/Purchasing/ProcurementCardServices/UMBFoodPurchaseForm.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ymone.bounds@dfa.ms.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mailto:ross.campbell@dfa.ms.gov" TargetMode="External"/><Relationship Id="rId5" Type="http://schemas.openxmlformats.org/officeDocument/2006/relationships/hyperlink" Target="mailto:Monica.Ritchie@dfa.ms.gov" TargetMode="External"/><Relationship Id="rId4" Type="http://schemas.openxmlformats.org/officeDocument/2006/relationships/hyperlink" Target="mailto:laurie.pierce@dfa.ms.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Laurie.pierce@dfa.ms.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regina.irvin@dfa.ms.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fa.ms.gov/media/1569/travelcardguideline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2438400" y="228600"/>
            <a:ext cx="6553200" cy="1532100"/>
          </a:xfrm>
        </p:spPr>
        <p:txBody>
          <a:bodyPr>
            <a:normAutofit fontScale="90000"/>
          </a:bodyPr>
          <a:lstStyle/>
          <a:p>
            <a:pPr eaLnBrk="1" hangingPunct="1"/>
            <a:r>
              <a:rPr lang="en-US" sz="3200" dirty="0" smtClean="0"/>
              <a:t>STATE OF MISSISSIPPI</a:t>
            </a:r>
            <a:br>
              <a:rPr lang="en-US" sz="3200" dirty="0" smtClean="0"/>
            </a:br>
            <a:r>
              <a:rPr lang="en-US" sz="3200" dirty="0" smtClean="0"/>
              <a:t>OFFICE OF PURCHASING, TRAVEL AND FLEET MANAGEMENT</a:t>
            </a:r>
          </a:p>
        </p:txBody>
      </p:sp>
      <p:sp>
        <p:nvSpPr>
          <p:cNvPr id="4101" name="Rectangle 5"/>
          <p:cNvSpPr>
            <a:spLocks noGrp="1" noChangeArrowheads="1"/>
          </p:cNvSpPr>
          <p:nvPr>
            <p:ph type="subTitle" idx="1"/>
          </p:nvPr>
        </p:nvSpPr>
        <p:spPr>
          <a:xfrm>
            <a:off x="838200" y="2362200"/>
            <a:ext cx="7772400" cy="2286000"/>
          </a:xfrm>
        </p:spPr>
        <p:txBody>
          <a:bodyPr>
            <a:normAutofit lnSpcReduction="10000"/>
          </a:bodyPr>
          <a:lstStyle/>
          <a:p>
            <a:pPr algn="ctr" eaLnBrk="1" hangingPunct="1"/>
            <a:endParaRPr lang="en-US" dirty="0" smtClean="0"/>
          </a:p>
          <a:p>
            <a:pPr algn="ctr" eaLnBrk="1" hangingPunct="1"/>
            <a:r>
              <a:rPr lang="en-US" i="1" dirty="0" smtClean="0"/>
              <a:t>Procurement and Travel Card Services:</a:t>
            </a:r>
          </a:p>
          <a:p>
            <a:pPr algn="ctr" eaLnBrk="1" hangingPunct="1"/>
            <a:r>
              <a:rPr lang="en-US" i="1" dirty="0" smtClean="0"/>
              <a:t> </a:t>
            </a:r>
          </a:p>
          <a:p>
            <a:pPr algn="ctr" eaLnBrk="1" hangingPunct="1"/>
            <a:r>
              <a:rPr lang="en-US" b="1" i="1" dirty="0" smtClean="0"/>
              <a:t>How to Correctly Implement Your Program Effective and Efficiently </a:t>
            </a:r>
          </a:p>
          <a:p>
            <a:pPr eaLnBrk="1" hangingPunct="1"/>
            <a:endParaRPr lang="en-US" dirty="0" smtClean="0"/>
          </a:p>
        </p:txBody>
      </p:sp>
      <p:pic>
        <p:nvPicPr>
          <p:cNvPr id="3076" name="Picture 6" descr="State_se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45" r="22727" b="-6250"/>
          <a:stretch/>
        </p:blipFill>
        <p:spPr bwMode="auto">
          <a:xfrm>
            <a:off x="228600" y="228600"/>
            <a:ext cx="2438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r>
              <a:rPr lang="en-US" sz="2200" dirty="0" smtClean="0">
                <a:latin typeface="Times New Roman" panose="02020603050405020304" pitchFamily="18" charset="0"/>
                <a:cs typeface="Times New Roman" panose="02020603050405020304" pitchFamily="18" charset="0"/>
              </a:rPr>
              <a:t>Serve as a source of information about the State of Mississippi Small Purchase Card Program</a:t>
            </a:r>
          </a:p>
          <a:p>
            <a:r>
              <a:rPr lang="en-US" sz="2200" dirty="0" smtClean="0">
                <a:latin typeface="Times New Roman" panose="02020603050405020304" pitchFamily="18" charset="0"/>
                <a:cs typeface="Times New Roman" panose="02020603050405020304" pitchFamily="18" charset="0"/>
              </a:rPr>
              <a:t>Include information such as:</a:t>
            </a:r>
          </a:p>
          <a:p>
            <a:pPr lvl="1"/>
            <a:r>
              <a:rPr lang="en-US" sz="2200" dirty="0" smtClean="0">
                <a:latin typeface="Times New Roman" panose="02020603050405020304" pitchFamily="18" charset="0"/>
                <a:cs typeface="Times New Roman" panose="02020603050405020304" pitchFamily="18" charset="0"/>
              </a:rPr>
              <a:t>Useful Contact Information</a:t>
            </a:r>
          </a:p>
          <a:p>
            <a:pPr lvl="1"/>
            <a:r>
              <a:rPr lang="en-US" sz="2200" dirty="0" smtClean="0">
                <a:latin typeface="Times New Roman" panose="02020603050405020304" pitchFamily="18" charset="0"/>
                <a:cs typeface="Times New Roman" panose="02020603050405020304" pitchFamily="18" charset="0"/>
              </a:rPr>
              <a:t>Prohibited Purchases</a:t>
            </a:r>
          </a:p>
          <a:p>
            <a:pPr lvl="1"/>
            <a:r>
              <a:rPr lang="en-US" sz="2200" dirty="0" smtClean="0">
                <a:latin typeface="Times New Roman" panose="02020603050405020304" pitchFamily="18" charset="0"/>
                <a:cs typeface="Times New Roman" panose="02020603050405020304" pitchFamily="18" charset="0"/>
              </a:rPr>
              <a:t>Maximum Threshold Amount for p-card usage</a:t>
            </a:r>
          </a:p>
          <a:p>
            <a:pPr lvl="1"/>
            <a:r>
              <a:rPr lang="en-US" sz="2200" dirty="0" smtClean="0">
                <a:latin typeface="Times New Roman" panose="02020603050405020304" pitchFamily="18" charset="0"/>
                <a:cs typeface="Times New Roman" panose="02020603050405020304" pitchFamily="18" charset="0"/>
              </a:rPr>
              <a:t>Forms for agency p-card program maintenance</a:t>
            </a:r>
          </a:p>
          <a:p>
            <a:pPr lvl="1"/>
            <a:r>
              <a:rPr lang="en-US" sz="2200" dirty="0" smtClean="0">
                <a:latin typeface="Times New Roman" panose="02020603050405020304" pitchFamily="18" charset="0"/>
                <a:cs typeface="Times New Roman" panose="02020603050405020304" pitchFamily="18" charset="0"/>
              </a:rPr>
              <a:t>Directions on how to become a part of the p-card program</a:t>
            </a:r>
            <a:endParaRPr lang="en-US"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Can Be found on OPTFM website at:</a:t>
            </a:r>
          </a:p>
          <a:p>
            <a:pPr marL="109728" indent="0">
              <a:buNone/>
            </a:pPr>
            <a:r>
              <a:rPr lang="en-US" sz="2200" dirty="0">
                <a:latin typeface="Times New Roman" panose="02020603050405020304" pitchFamily="18" charset="0"/>
                <a:cs typeface="Times New Roman" panose="02020603050405020304" pitchFamily="18" charset="0"/>
                <a:hlinkClick r:id="rId3"/>
              </a:rPr>
              <a:t>http://www.dfa.state.ms.us/Purchasing/ProcurementCardServices/ProcurementCardGuidelinesRevised10-30-2013.pdf</a:t>
            </a:r>
            <a:endParaRPr lang="en-US" sz="2200" dirty="0">
              <a:latin typeface="Times New Roman" panose="02020603050405020304" pitchFamily="18" charset="0"/>
              <a:cs typeface="Times New Roman" panose="02020603050405020304" pitchFamily="18" charset="0"/>
            </a:endParaRPr>
          </a:p>
          <a:p>
            <a:pPr marL="109728" indent="0">
              <a:buNone/>
            </a:pPr>
            <a:endParaRPr lang="en-US" dirty="0"/>
          </a:p>
        </p:txBody>
      </p:sp>
      <p:sp>
        <p:nvSpPr>
          <p:cNvPr id="3" name="Title 2"/>
          <p:cNvSpPr>
            <a:spLocks noGrp="1"/>
          </p:cNvSpPr>
          <p:nvPr>
            <p:ph type="title"/>
          </p:nvPr>
        </p:nvSpPr>
        <p:spPr/>
        <p:txBody>
          <a:bodyPr/>
          <a:lstStyle/>
          <a:p>
            <a:r>
              <a:rPr lang="en-US" dirty="0" smtClean="0"/>
              <a:t>P-Card Guidelines</a:t>
            </a:r>
            <a:endParaRPr lang="en-US" dirty="0"/>
          </a:p>
        </p:txBody>
      </p:sp>
    </p:spTree>
    <p:extLst>
      <p:ext uri="{BB962C8B-B14F-4D97-AF65-F5344CB8AC3E}">
        <p14:creationId xmlns:p14="http://schemas.microsoft.com/office/powerpoint/2010/main" val="158985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idx="1"/>
          </p:nvPr>
        </p:nvSpPr>
        <p:spPr>
          <a:xfrm>
            <a:off x="228600" y="1295400"/>
            <a:ext cx="8534400" cy="4572000"/>
          </a:xfrm>
        </p:spPr>
        <p:txBody>
          <a:bodyPr>
            <a:normAutofit fontScale="92500"/>
          </a:bodyPr>
          <a:lstStyle/>
          <a:p>
            <a:pPr>
              <a:lnSpc>
                <a:spcPct val="90000"/>
              </a:lnSpc>
            </a:pPr>
            <a:r>
              <a:rPr lang="en-US" altLang="en-US" sz="2400" dirty="0">
                <a:latin typeface="Times New Roman" panose="02020603050405020304" pitchFamily="18" charset="0"/>
              </a:rPr>
              <a:t>Establish internal procedures consistent with the guidelines/policies</a:t>
            </a:r>
          </a:p>
          <a:p>
            <a:pPr>
              <a:lnSpc>
                <a:spcPct val="90000"/>
              </a:lnSpc>
            </a:pPr>
            <a:r>
              <a:rPr lang="en-US" sz="2400" dirty="0" smtClean="0">
                <a:latin typeface="Times New Roman" panose="02020603050405020304" pitchFamily="18" charset="0"/>
                <a:cs typeface="Times New Roman" panose="02020603050405020304" pitchFamily="18" charset="0"/>
              </a:rPr>
              <a:t>Identify cardholders authorized to purchase on behalf of the agency/department</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Set single transaction limits and over all monthly credit limits for cardholders</a:t>
            </a:r>
          </a:p>
          <a:p>
            <a:pPr>
              <a:lnSpc>
                <a:spcPct val="90000"/>
              </a:lnSpc>
            </a:pPr>
            <a:r>
              <a:rPr lang="en-US" sz="2400" dirty="0">
                <a:latin typeface="Times New Roman" panose="02020603050405020304" pitchFamily="18" charset="0"/>
                <a:cs typeface="Times New Roman" panose="02020603050405020304" pitchFamily="18" charset="0"/>
              </a:rPr>
              <a:t>Approve, copy, and submit completed applications/forms to OPTFM</a:t>
            </a:r>
          </a:p>
          <a:p>
            <a:pPr>
              <a:lnSpc>
                <a:spcPct val="90000"/>
              </a:lnSpc>
            </a:pPr>
            <a:r>
              <a:rPr lang="en-US" altLang="en-US" sz="2400" dirty="0">
                <a:latin typeface="Times New Roman" panose="02020603050405020304" pitchFamily="18" charset="0"/>
              </a:rPr>
              <a:t>Conduct orientation/training session of authorized cardholders and provide cardholders with information concerning the procurement card program and state purchasing laws</a:t>
            </a:r>
          </a:p>
          <a:p>
            <a:pPr>
              <a:lnSpc>
                <a:spcPct val="90000"/>
              </a:lnSpc>
            </a:pPr>
            <a:r>
              <a:rPr lang="en-US" sz="2400" dirty="0" smtClean="0">
                <a:latin typeface="Times New Roman" panose="02020603050405020304" pitchFamily="18" charset="0"/>
                <a:cs typeface="Times New Roman" panose="02020603050405020304" pitchFamily="18" charset="0"/>
              </a:rPr>
              <a:t>Responsible </a:t>
            </a:r>
            <a:r>
              <a:rPr lang="en-US" sz="2400" dirty="0">
                <a:latin typeface="Times New Roman" panose="02020603050405020304" pitchFamily="18" charset="0"/>
                <a:cs typeface="Times New Roman" panose="02020603050405020304" pitchFamily="18" charset="0"/>
              </a:rPr>
              <a:t>for distribution of pertinent information to agency/department staff</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Communicate with Program Administrator for any updates to the cards that need to be made</a:t>
            </a:r>
          </a:p>
          <a:p>
            <a:pPr marL="109728" indent="0" eaLnBrk="1" hangingPunct="1">
              <a:lnSpc>
                <a:spcPct val="90000"/>
              </a:lnSpc>
              <a:buNone/>
            </a:pPr>
            <a:endParaRPr lang="en-US" sz="24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sz="2400" dirty="0" smtClean="0">
              <a:latin typeface="Times New Roman" panose="02020603050405020304" pitchFamily="18" charset="0"/>
              <a:cs typeface="Times New Roman" panose="02020603050405020304" pitchFamily="18" charset="0"/>
            </a:endParaRP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endParaRPr lang="en-US" sz="2800" dirty="0" smtClean="0"/>
          </a:p>
        </p:txBody>
      </p:sp>
      <p:sp>
        <p:nvSpPr>
          <p:cNvPr id="11266" name="Rectangle 4"/>
          <p:cNvSpPr>
            <a:spLocks noGrp="1" noChangeArrowheads="1"/>
          </p:cNvSpPr>
          <p:nvPr>
            <p:ph type="title"/>
          </p:nvPr>
        </p:nvSpPr>
        <p:spPr>
          <a:xfrm>
            <a:off x="228600" y="274638"/>
            <a:ext cx="8763000" cy="1143000"/>
          </a:xfrm>
        </p:spPr>
        <p:txBody>
          <a:bodyPr>
            <a:normAutofit fontScale="90000"/>
          </a:bodyPr>
          <a:lstStyle/>
          <a:p>
            <a:pPr eaLnBrk="1" hangingPunct="1"/>
            <a:r>
              <a:rPr lang="en-US" dirty="0" smtClean="0"/>
              <a:t>Program Coordinator Responsibilities</a:t>
            </a:r>
          </a:p>
        </p:txBody>
      </p:sp>
      <p:pic>
        <p:nvPicPr>
          <p:cNvPr id="4" name="Picture 4" descr="MPj040560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391400" y="5277853"/>
            <a:ext cx="1600200" cy="1431758"/>
          </a:xfrm>
          <a:prstGeom prst="rect">
            <a:avLst/>
          </a:prstGeom>
          <a:solidFill>
            <a:schemeClr val="accent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84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2219"/>
            <a:ext cx="82296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Before receiving the first batch of p-cards, every new agency joining the program should be properly trained on how to utilize the procurement card program</a:t>
            </a:r>
          </a:p>
          <a:p>
            <a:r>
              <a:rPr lang="en-US" sz="2400" dirty="0">
                <a:latin typeface="Times New Roman" panose="02020603050405020304" pitchFamily="18" charset="0"/>
                <a:cs typeface="Times New Roman" panose="02020603050405020304" pitchFamily="18" charset="0"/>
              </a:rPr>
              <a:t>The training session usually lasts approximately 2 hours</a:t>
            </a:r>
          </a:p>
          <a:p>
            <a:r>
              <a:rPr lang="en-US" sz="2400" dirty="0">
                <a:latin typeface="Times New Roman" panose="02020603050405020304" pitchFamily="18" charset="0"/>
                <a:cs typeface="Times New Roman" panose="02020603050405020304" pitchFamily="18" charset="0"/>
              </a:rPr>
              <a:t>Cardholders currently utilizing the program will also be trained – </a:t>
            </a:r>
            <a:r>
              <a:rPr lang="en-US" sz="2400" i="1" u="sng" dirty="0">
                <a:latin typeface="Times New Roman" panose="02020603050405020304" pitchFamily="18" charset="0"/>
                <a:cs typeface="Times New Roman" panose="02020603050405020304" pitchFamily="18" charset="0"/>
              </a:rPr>
              <a:t>(starting in the Fall ’16/Spring ‘17)</a:t>
            </a:r>
          </a:p>
          <a:p>
            <a:r>
              <a:rPr lang="en-US" sz="2400" dirty="0">
                <a:latin typeface="Times New Roman" panose="02020603050405020304" pitchFamily="18" charset="0"/>
                <a:cs typeface="Times New Roman" panose="02020603050405020304" pitchFamily="18" charset="0"/>
              </a:rPr>
              <a:t>After the training has been conducted, cardholders will be tested on the information presented  – </a:t>
            </a:r>
            <a:r>
              <a:rPr lang="en-US" sz="2400" i="1" u="sng" dirty="0" smtClean="0">
                <a:latin typeface="Times New Roman" panose="02020603050405020304" pitchFamily="18" charset="0"/>
                <a:cs typeface="Times New Roman" panose="02020603050405020304" pitchFamily="18" charset="0"/>
              </a:rPr>
              <a:t>( Starting Spring </a:t>
            </a:r>
            <a:r>
              <a:rPr lang="en-US" sz="2400" i="1" u="sng" dirty="0">
                <a:latin typeface="Times New Roman" panose="02020603050405020304" pitchFamily="18" charset="0"/>
                <a:cs typeface="Times New Roman" panose="02020603050405020304" pitchFamily="18" charset="0"/>
              </a:rPr>
              <a:t>‘17)</a:t>
            </a:r>
          </a:p>
          <a:p>
            <a:r>
              <a:rPr lang="en-US" sz="2400" dirty="0">
                <a:latin typeface="Times New Roman" panose="02020603050405020304" pitchFamily="18" charset="0"/>
                <a:cs typeface="Times New Roman" panose="02020603050405020304" pitchFamily="18" charset="0"/>
              </a:rPr>
              <a:t>Every year after the initial training and test, cardholders will have to </a:t>
            </a:r>
            <a:r>
              <a:rPr lang="en-US" sz="2400" dirty="0" smtClean="0">
                <a:latin typeface="Times New Roman" panose="02020603050405020304" pitchFamily="18" charset="0"/>
                <a:cs typeface="Times New Roman" panose="02020603050405020304" pitchFamily="18" charset="0"/>
              </a:rPr>
              <a:t>retest to remain abreast on all updates the program </a:t>
            </a:r>
            <a:r>
              <a:rPr lang="en-US" sz="2400" dirty="0">
                <a:latin typeface="Times New Roman" panose="02020603050405020304" pitchFamily="18" charset="0"/>
                <a:cs typeface="Times New Roman" panose="02020603050405020304" pitchFamily="18" charset="0"/>
              </a:rPr>
              <a:t>– </a:t>
            </a:r>
            <a:r>
              <a:rPr lang="en-US" sz="2400" i="1" u="sng" dirty="0">
                <a:latin typeface="Times New Roman" panose="02020603050405020304" pitchFamily="18" charset="0"/>
                <a:cs typeface="Times New Roman" panose="02020603050405020304" pitchFamily="18" charset="0"/>
              </a:rPr>
              <a:t>(starting </a:t>
            </a:r>
            <a:r>
              <a:rPr lang="en-US" sz="2400" i="1" u="sng" dirty="0" smtClean="0">
                <a:latin typeface="Times New Roman" panose="02020603050405020304" pitchFamily="18" charset="0"/>
                <a:cs typeface="Times New Roman" panose="02020603050405020304" pitchFamily="18" charset="0"/>
              </a:rPr>
              <a:t>Spring </a:t>
            </a:r>
            <a:r>
              <a:rPr lang="en-US" sz="2400" i="1" u="sng" dirty="0">
                <a:latin typeface="Times New Roman" panose="02020603050405020304" pitchFamily="18" charset="0"/>
                <a:cs typeface="Times New Roman" panose="02020603050405020304" pitchFamily="18" charset="0"/>
              </a:rPr>
              <a:t>‘17</a:t>
            </a:r>
            <a:r>
              <a:rPr lang="en-US" sz="2400" i="1" u="sng" dirty="0" smtClean="0">
                <a:latin typeface="Times New Roman" panose="02020603050405020304" pitchFamily="18" charset="0"/>
                <a:cs typeface="Times New Roman" panose="02020603050405020304" pitchFamily="18" charset="0"/>
              </a:rPr>
              <a:t>)</a:t>
            </a:r>
            <a:endParaRPr lang="en-US" sz="2400" i="1" u="sng"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Training</a:t>
            </a:r>
            <a:endParaRPr lang="en-US" dirty="0"/>
          </a:p>
        </p:txBody>
      </p:sp>
      <p:pic>
        <p:nvPicPr>
          <p:cNvPr id="1026" name="Picture 2" descr="http://images.clipartpanda.com/test-clip-art-cpa-school-te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182235"/>
            <a:ext cx="1932849" cy="158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7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7785100" cy="1066800"/>
          </a:xfrm>
        </p:spPr>
        <p:txBody>
          <a:bodyPr>
            <a:normAutofit fontScale="90000"/>
          </a:bodyPr>
          <a:lstStyle/>
          <a:p>
            <a:pPr eaLnBrk="1" hangingPunct="1"/>
            <a:r>
              <a:rPr lang="en-US" sz="4400" dirty="0" smtClean="0"/>
              <a:t>Minimum Requirements </a:t>
            </a:r>
            <a:r>
              <a:rPr lang="en-US" sz="2800" dirty="0" smtClean="0"/>
              <a:t/>
            </a:r>
            <a:br>
              <a:rPr lang="en-US" sz="2800" dirty="0" smtClean="0"/>
            </a:br>
            <a:endParaRPr lang="en-US" sz="2800" dirty="0" smtClean="0"/>
          </a:p>
        </p:txBody>
      </p:sp>
      <p:sp>
        <p:nvSpPr>
          <p:cNvPr id="2" name="Content Placeholder 1"/>
          <p:cNvSpPr>
            <a:spLocks noGrp="1"/>
          </p:cNvSpPr>
          <p:nvPr>
            <p:ph idx="1"/>
          </p:nvPr>
        </p:nvSpPr>
        <p:spPr>
          <a:xfrm>
            <a:off x="228600" y="1066800"/>
            <a:ext cx="8537913" cy="5029200"/>
          </a:xfrm>
        </p:spPr>
        <p:txBody>
          <a:bodyPr>
            <a:normAutofit/>
          </a:bodyPr>
          <a:lstStyle/>
          <a:p>
            <a:pPr>
              <a:lnSpc>
                <a:spcPct val="80000"/>
              </a:lnSpc>
            </a:pPr>
            <a:r>
              <a:rPr lang="en-US" sz="2800" dirty="0" smtClean="0">
                <a:latin typeface="Times New Roman" panose="02020603050405020304" pitchFamily="18" charset="0"/>
                <a:cs typeface="Times New Roman" panose="02020603050405020304" pitchFamily="18" charset="0"/>
              </a:rPr>
              <a:t>While using a p-card, the cardholder/program coordinator must be mindful of the following:</a:t>
            </a:r>
          </a:p>
          <a:p>
            <a:pPr marL="109728" indent="0">
              <a:lnSpc>
                <a:spcPct val="80000"/>
              </a:lnSpc>
              <a:buNone/>
            </a:pPr>
            <a:endParaRPr lang="en-US" sz="2800" dirty="0">
              <a:latin typeface="Times New Roman" panose="02020603050405020304" pitchFamily="18" charset="0"/>
              <a:cs typeface="Times New Roman" panose="02020603050405020304" pitchFamily="18" charset="0"/>
            </a:endParaRPr>
          </a:p>
          <a:p>
            <a:pPr lvl="1">
              <a:lnSpc>
                <a:spcPct val="80000"/>
              </a:lnSpc>
            </a:pPr>
            <a:r>
              <a:rPr lang="en-US" sz="2400" dirty="0" smtClean="0">
                <a:latin typeface="Times New Roman" panose="02020603050405020304" pitchFamily="18" charset="0"/>
                <a:cs typeface="Times New Roman" panose="02020603050405020304" pitchFamily="18" charset="0"/>
              </a:rPr>
              <a:t>The prices of products or services </a:t>
            </a:r>
            <a:r>
              <a:rPr lang="en-US" sz="2400" dirty="0">
                <a:latin typeface="Times New Roman" panose="02020603050405020304" pitchFamily="18" charset="0"/>
                <a:cs typeface="Times New Roman" panose="02020603050405020304" pitchFamily="18" charset="0"/>
              </a:rPr>
              <a:t>are fair and reasonable</a:t>
            </a:r>
          </a:p>
          <a:p>
            <a:pPr lvl="1">
              <a:lnSpc>
                <a:spcPct val="80000"/>
              </a:lnSpc>
            </a:pPr>
            <a:r>
              <a:rPr lang="en-US" sz="2400" dirty="0">
                <a:latin typeface="Times New Roman" panose="02020603050405020304" pitchFamily="18" charset="0"/>
                <a:cs typeface="Times New Roman" panose="02020603050405020304" pitchFamily="18" charset="0"/>
              </a:rPr>
              <a:t>Available budget authority </a:t>
            </a:r>
            <a:r>
              <a:rPr lang="en-US" sz="2400" dirty="0" smtClean="0">
                <a:latin typeface="Times New Roman" panose="02020603050405020304" pitchFamily="18" charset="0"/>
                <a:cs typeface="Times New Roman" panose="02020603050405020304" pitchFamily="18" charset="0"/>
              </a:rPr>
              <a:t>exists </a:t>
            </a:r>
            <a:r>
              <a:rPr lang="en-US" sz="2400" dirty="0">
                <a:latin typeface="Times New Roman" panose="02020603050405020304" pitchFamily="18" charset="0"/>
                <a:cs typeface="Times New Roman" panose="02020603050405020304" pitchFamily="18" charset="0"/>
              </a:rPr>
              <a:t>to cover expenditures</a:t>
            </a:r>
          </a:p>
          <a:p>
            <a:pPr lvl="1">
              <a:lnSpc>
                <a:spcPct val="80000"/>
              </a:lnSpc>
            </a:pPr>
            <a:r>
              <a:rPr lang="en-US" sz="2400" dirty="0">
                <a:latin typeface="Times New Roman" panose="02020603050405020304" pitchFamily="18" charset="0"/>
                <a:cs typeface="Times New Roman" panose="02020603050405020304" pitchFamily="18" charset="0"/>
              </a:rPr>
              <a:t>No capitol </a:t>
            </a:r>
            <a:r>
              <a:rPr lang="en-US" sz="2400" dirty="0" smtClean="0">
                <a:latin typeface="Times New Roman" panose="02020603050405020304" pitchFamily="18" charset="0"/>
                <a:cs typeface="Times New Roman" panose="02020603050405020304" pitchFamily="18" charset="0"/>
              </a:rPr>
              <a:t>equipment – asset items</a:t>
            </a:r>
            <a:endParaRPr lang="en-US" sz="2400" dirty="0">
              <a:latin typeface="Times New Roman" panose="02020603050405020304" pitchFamily="18" charset="0"/>
              <a:cs typeface="Times New Roman" panose="02020603050405020304" pitchFamily="18" charset="0"/>
            </a:endParaRPr>
          </a:p>
          <a:p>
            <a:pPr lvl="1">
              <a:lnSpc>
                <a:spcPct val="80000"/>
              </a:lnSpc>
            </a:pPr>
            <a:r>
              <a:rPr lang="en-US" sz="2400" dirty="0">
                <a:latin typeface="Times New Roman" panose="02020603050405020304" pitchFamily="18" charset="0"/>
                <a:cs typeface="Times New Roman" panose="02020603050405020304" pitchFamily="18" charset="0"/>
              </a:rPr>
              <a:t>Purchases </a:t>
            </a:r>
            <a:r>
              <a:rPr lang="en-US" sz="2400" dirty="0" smtClean="0">
                <a:latin typeface="Times New Roman" panose="02020603050405020304" pitchFamily="18" charset="0"/>
                <a:cs typeface="Times New Roman" panose="02020603050405020304" pitchFamily="18" charset="0"/>
              </a:rPr>
              <a:t>comply </a:t>
            </a:r>
            <a:r>
              <a:rPr lang="en-US" sz="2400" dirty="0">
                <a:latin typeface="Times New Roman" panose="02020603050405020304" pitchFamily="18" charset="0"/>
                <a:cs typeface="Times New Roman" panose="02020603050405020304" pitchFamily="18" charset="0"/>
              </a:rPr>
              <a:t>with purchasing </a:t>
            </a:r>
            <a:r>
              <a:rPr lang="en-US" sz="2400" dirty="0" smtClean="0">
                <a:latin typeface="Times New Roman" panose="02020603050405020304" pitchFamily="18" charset="0"/>
                <a:cs typeface="Times New Roman" panose="02020603050405020304" pitchFamily="18" charset="0"/>
              </a:rPr>
              <a:t>laws</a:t>
            </a:r>
          </a:p>
          <a:p>
            <a:pPr lvl="1">
              <a:lnSpc>
                <a:spcPct val="80000"/>
              </a:lnSpc>
            </a:pPr>
            <a:r>
              <a:rPr lang="en-US" sz="2400" dirty="0" smtClean="0">
                <a:latin typeface="Times New Roman" panose="02020603050405020304" pitchFamily="18" charset="0"/>
                <a:cs typeface="Times New Roman" panose="02020603050405020304" pitchFamily="18" charset="0"/>
              </a:rPr>
              <a:t>Items are not on the prohibited list</a:t>
            </a:r>
          </a:p>
          <a:p>
            <a:pPr lvl="1">
              <a:lnSpc>
                <a:spcPct val="80000"/>
              </a:lnSpc>
            </a:pPr>
            <a:r>
              <a:rPr lang="en-US" sz="2400" dirty="0" smtClean="0">
                <a:latin typeface="Times New Roman" panose="02020603050405020304" pitchFamily="18" charset="0"/>
                <a:cs typeface="Times New Roman" panose="02020603050405020304" pitchFamily="18" charset="0"/>
              </a:rPr>
              <a:t>State contract items can be purchased with the p-card</a:t>
            </a:r>
            <a:endParaRPr lang="en-US" sz="2400" dirty="0">
              <a:latin typeface="Times New Roman" panose="02020603050405020304" pitchFamily="18" charset="0"/>
              <a:cs typeface="Times New Roman" panose="02020603050405020304" pitchFamily="18" charset="0"/>
            </a:endParaRPr>
          </a:p>
          <a:p>
            <a:pPr lvl="1">
              <a:lnSpc>
                <a:spcPct val="80000"/>
              </a:lnSpc>
            </a:pPr>
            <a:r>
              <a:rPr lang="en-US" sz="2400" dirty="0" smtClean="0">
                <a:latin typeface="Times New Roman" panose="02020603050405020304" pitchFamily="18" charset="0"/>
                <a:cs typeface="Times New Roman" panose="02020603050405020304" pitchFamily="18" charset="0"/>
              </a:rPr>
              <a:t>Reconciliation process should be conducted by cardholder and program coordinator</a:t>
            </a:r>
          </a:p>
          <a:p>
            <a:pPr lvl="1">
              <a:lnSpc>
                <a:spcPct val="80000"/>
              </a:lnSpc>
            </a:pPr>
            <a:r>
              <a:rPr lang="en-US" sz="2400" dirty="0" smtClean="0">
                <a:latin typeface="Times New Roman" panose="02020603050405020304" pitchFamily="18" charset="0"/>
                <a:cs typeface="Times New Roman" panose="02020603050405020304" pitchFamily="18" charset="0"/>
              </a:rPr>
              <a:t>Any updates/request to the card or card information must be submitted to the program administrator on the appropriate forms</a:t>
            </a:r>
          </a:p>
          <a:p>
            <a:pPr lvl="2">
              <a:lnSpc>
                <a:spcPct val="80000"/>
              </a:lnSpc>
            </a:pPr>
            <a:r>
              <a:rPr lang="en-US" sz="2200" dirty="0">
                <a:latin typeface="Times New Roman" panose="02020603050405020304" pitchFamily="18" charset="0"/>
                <a:cs typeface="Times New Roman" panose="02020603050405020304" pitchFamily="18" charset="0"/>
                <a:hlinkClick r:id="rId3"/>
              </a:rPr>
              <a:t>http://</a:t>
            </a:r>
            <a:r>
              <a:rPr lang="en-US" sz="2200" dirty="0" smtClean="0">
                <a:latin typeface="Times New Roman" panose="02020603050405020304" pitchFamily="18" charset="0"/>
                <a:cs typeface="Times New Roman" panose="02020603050405020304" pitchFamily="18" charset="0"/>
                <a:hlinkClick r:id="rId3"/>
              </a:rPr>
              <a:t>www.dfa.state.ms.us/Purchasing/Home.html</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109728" inden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43000"/>
            <a:ext cx="8001000" cy="5029200"/>
          </a:xfrm>
        </p:spPr>
        <p:txBody>
          <a:bodyPr numCol="2">
            <a:normAutofit fontScale="92500"/>
          </a:bodyPr>
          <a:lstStyle/>
          <a:p>
            <a:r>
              <a:rPr lang="en-US" sz="2300" dirty="0">
                <a:latin typeface="Times New Roman" panose="02020603050405020304" pitchFamily="18" charset="0"/>
                <a:cs typeface="Times New Roman" panose="02020603050405020304" pitchFamily="18" charset="0"/>
              </a:rPr>
              <a:t>Fuel</a:t>
            </a:r>
          </a:p>
          <a:p>
            <a:r>
              <a:rPr lang="en-US" sz="2300" dirty="0">
                <a:latin typeface="Times New Roman" panose="02020603050405020304" pitchFamily="18" charset="0"/>
                <a:cs typeface="Times New Roman" panose="02020603050405020304" pitchFamily="18" charset="0"/>
              </a:rPr>
              <a:t>Gifts </a:t>
            </a:r>
          </a:p>
          <a:p>
            <a:r>
              <a:rPr lang="en-US" sz="2300" dirty="0">
                <a:latin typeface="Times New Roman" panose="02020603050405020304" pitchFamily="18" charset="0"/>
                <a:cs typeface="Times New Roman" panose="02020603050405020304" pitchFamily="18" charset="0"/>
              </a:rPr>
              <a:t>Generators </a:t>
            </a:r>
          </a:p>
          <a:p>
            <a:r>
              <a:rPr lang="en-US" sz="2300" dirty="0">
                <a:latin typeface="Times New Roman" panose="02020603050405020304" pitchFamily="18" charset="0"/>
                <a:cs typeface="Times New Roman" panose="02020603050405020304" pitchFamily="18" charset="0"/>
              </a:rPr>
              <a:t>Entertainment </a:t>
            </a:r>
          </a:p>
          <a:p>
            <a:r>
              <a:rPr lang="en-US" sz="2300" dirty="0">
                <a:latin typeface="Times New Roman" panose="02020603050405020304" pitchFamily="18" charset="0"/>
                <a:cs typeface="Times New Roman" panose="02020603050405020304" pitchFamily="18" charset="0"/>
              </a:rPr>
              <a:t>Motorized vehicles </a:t>
            </a:r>
          </a:p>
          <a:p>
            <a:r>
              <a:rPr lang="en-US" sz="2300" dirty="0">
                <a:latin typeface="Times New Roman" panose="02020603050405020304" pitchFamily="18" charset="0"/>
                <a:cs typeface="Times New Roman" panose="02020603050405020304" pitchFamily="18" charset="0"/>
              </a:rPr>
              <a:t>Alcoholic </a:t>
            </a:r>
            <a:r>
              <a:rPr lang="en-US" sz="2300" dirty="0" smtClean="0">
                <a:latin typeface="Times New Roman" panose="02020603050405020304" pitchFamily="18" charset="0"/>
                <a:cs typeface="Times New Roman" panose="02020603050405020304" pitchFamily="18" charset="0"/>
              </a:rPr>
              <a:t>beverages</a:t>
            </a:r>
          </a:p>
          <a:p>
            <a:r>
              <a:rPr lang="en-US" sz="2300" dirty="0" smtClean="0">
                <a:latin typeface="Times New Roman" panose="02020603050405020304" pitchFamily="18" charset="0"/>
                <a:cs typeface="Times New Roman" panose="02020603050405020304" pitchFamily="18" charset="0"/>
              </a:rPr>
              <a:t>Cash Advancements </a:t>
            </a:r>
          </a:p>
          <a:p>
            <a:r>
              <a:rPr lang="en-US" sz="2300" dirty="0" smtClean="0">
                <a:latin typeface="Times New Roman" panose="02020603050405020304" pitchFamily="18" charset="0"/>
                <a:cs typeface="Times New Roman" panose="02020603050405020304" pitchFamily="18" charset="0"/>
              </a:rPr>
              <a:t>Reoccurring Monthly Charges </a:t>
            </a:r>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Items on back order </a:t>
            </a:r>
          </a:p>
          <a:p>
            <a:r>
              <a:rPr lang="en-US" sz="2300" dirty="0" smtClean="0">
                <a:latin typeface="Times New Roman" panose="02020603050405020304" pitchFamily="18" charset="0"/>
                <a:cs typeface="Times New Roman" panose="02020603050405020304" pitchFamily="18" charset="0"/>
              </a:rPr>
              <a:t>Items </a:t>
            </a:r>
            <a:r>
              <a:rPr lang="en-US" sz="2300" dirty="0">
                <a:latin typeface="Times New Roman" panose="02020603050405020304" pitchFamily="18" charset="0"/>
                <a:cs typeface="Times New Roman" panose="02020603050405020304" pitchFamily="18" charset="0"/>
              </a:rPr>
              <a:t>for personal use </a:t>
            </a:r>
          </a:p>
          <a:p>
            <a:r>
              <a:rPr lang="en-US" sz="2300" dirty="0" smtClean="0">
                <a:latin typeface="Times New Roman" panose="02020603050405020304" pitchFamily="18" charset="0"/>
                <a:cs typeface="Times New Roman" panose="02020603050405020304" pitchFamily="18" charset="0"/>
              </a:rPr>
              <a:t>Travel </a:t>
            </a:r>
            <a:r>
              <a:rPr lang="en-US" sz="2300" dirty="0">
                <a:latin typeface="Times New Roman" panose="02020603050405020304" pitchFamily="18" charset="0"/>
                <a:cs typeface="Times New Roman" panose="02020603050405020304" pitchFamily="18" charset="0"/>
              </a:rPr>
              <a:t>related expenses </a:t>
            </a:r>
          </a:p>
          <a:p>
            <a:r>
              <a:rPr lang="en-US" sz="2300" dirty="0">
                <a:latin typeface="Times New Roman" panose="02020603050405020304" pitchFamily="18" charset="0"/>
                <a:cs typeface="Times New Roman" panose="02020603050405020304" pitchFamily="18" charset="0"/>
              </a:rPr>
              <a:t>Camera and Camera Equipment (greater than $250) </a:t>
            </a:r>
          </a:p>
          <a:p>
            <a:r>
              <a:rPr lang="en-US" sz="2300" dirty="0" smtClean="0">
                <a:latin typeface="Times New Roman" panose="02020603050405020304" pitchFamily="18" charset="0"/>
                <a:cs typeface="Times New Roman" panose="02020603050405020304" pitchFamily="18" charset="0"/>
              </a:rPr>
              <a:t>Televisions </a:t>
            </a:r>
            <a:r>
              <a:rPr lang="en-US" sz="2300" dirty="0">
                <a:latin typeface="Times New Roman" panose="02020603050405020304" pitchFamily="18" charset="0"/>
                <a:cs typeface="Times New Roman" panose="02020603050405020304" pitchFamily="18" charset="0"/>
              </a:rPr>
              <a:t>(greater than $250) </a:t>
            </a:r>
          </a:p>
          <a:p>
            <a:r>
              <a:rPr lang="en-US" sz="2300" dirty="0" smtClean="0">
                <a:latin typeface="Times New Roman" panose="02020603050405020304" pitchFamily="18" charset="0"/>
                <a:cs typeface="Times New Roman" panose="02020603050405020304" pitchFamily="18" charset="0"/>
              </a:rPr>
              <a:t>Radioactive</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Explosive, </a:t>
            </a:r>
            <a:r>
              <a:rPr lang="en-US" sz="2300" dirty="0">
                <a:latin typeface="Times New Roman" panose="02020603050405020304" pitchFamily="18" charset="0"/>
                <a:cs typeface="Times New Roman" panose="02020603050405020304" pitchFamily="18" charset="0"/>
              </a:rPr>
              <a:t>or other Hazardous material </a:t>
            </a:r>
          </a:p>
          <a:p>
            <a:r>
              <a:rPr lang="en-US" sz="2300" dirty="0" smtClean="0">
                <a:latin typeface="Times New Roman" panose="02020603050405020304" pitchFamily="18" charset="0"/>
                <a:cs typeface="Times New Roman" panose="02020603050405020304" pitchFamily="18" charset="0"/>
              </a:rPr>
              <a:t>Contractual </a:t>
            </a:r>
            <a:r>
              <a:rPr lang="en-US" sz="2300" dirty="0">
                <a:latin typeface="Times New Roman" panose="02020603050405020304" pitchFamily="18" charset="0"/>
                <a:cs typeface="Times New Roman" panose="02020603050405020304" pitchFamily="18" charset="0"/>
              </a:rPr>
              <a:t>Services to an Individual, Sole Proprietor, Partnership or LLC-Partnership </a:t>
            </a:r>
          </a:p>
          <a:p>
            <a:r>
              <a:rPr lang="en-US" sz="2300" dirty="0" smtClean="0">
                <a:latin typeface="Times New Roman" panose="02020603050405020304" pitchFamily="18" charset="0"/>
                <a:cs typeface="Times New Roman" panose="02020603050405020304" pitchFamily="18" charset="0"/>
              </a:rPr>
              <a:t>Computer </a:t>
            </a:r>
            <a:r>
              <a:rPr lang="en-US" sz="2300" dirty="0">
                <a:latin typeface="Times New Roman" panose="02020603050405020304" pitchFamily="18" charset="0"/>
                <a:cs typeface="Times New Roman" panose="02020603050405020304" pitchFamily="18" charset="0"/>
              </a:rPr>
              <a:t>and Computer equipment (greater than $250) (central processing unit, terminal, printer, external hard drive) </a:t>
            </a:r>
          </a:p>
          <a:p>
            <a:endParaRPr lang="en-US" sz="2200" dirty="0"/>
          </a:p>
        </p:txBody>
      </p:sp>
      <p:sp>
        <p:nvSpPr>
          <p:cNvPr id="3" name="Title 2"/>
          <p:cNvSpPr>
            <a:spLocks noGrp="1"/>
          </p:cNvSpPr>
          <p:nvPr>
            <p:ph type="title"/>
          </p:nvPr>
        </p:nvSpPr>
        <p:spPr/>
        <p:txBody>
          <a:bodyPr/>
          <a:lstStyle/>
          <a:p>
            <a:r>
              <a:rPr lang="en-US" dirty="0" smtClean="0"/>
              <a:t>Prohibited Purchases Examples</a:t>
            </a:r>
            <a:endParaRPr lang="en-US" dirty="0"/>
          </a:p>
        </p:txBody>
      </p:sp>
    </p:spTree>
    <p:extLst>
      <p:ext uri="{BB962C8B-B14F-4D97-AF65-F5344CB8AC3E}">
        <p14:creationId xmlns:p14="http://schemas.microsoft.com/office/powerpoint/2010/main" val="254447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000" dirty="0">
                <a:latin typeface="Times New Roman" panose="02020603050405020304" pitchFamily="18" charset="0"/>
                <a:cs typeface="Times New Roman" panose="02020603050405020304" pitchFamily="18" charset="0"/>
              </a:rPr>
              <a:t>All agencies and universities are required to maintain a complete and current inventory list of each property item which costs $1000 or more unless the items purchased fall within the groups listed below. These items will be required as equipment, regardless of their purchase value. </a:t>
            </a:r>
            <a:endParaRPr lang="en-US" sz="2000" dirty="0" smtClean="0">
              <a:latin typeface="Times New Roman" panose="02020603050405020304" pitchFamily="18" charset="0"/>
              <a:cs typeface="Times New Roman" panose="02020603050405020304" pitchFamily="18" charset="0"/>
            </a:endParaRPr>
          </a:p>
          <a:p>
            <a:pPr marL="109728" indent="0">
              <a:buNone/>
            </a:pP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Weapons </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Two-way </a:t>
            </a:r>
            <a:r>
              <a:rPr lang="en-US" sz="2000" dirty="0">
                <a:latin typeface="Times New Roman" panose="02020603050405020304" pitchFamily="18" charset="0"/>
                <a:cs typeface="Times New Roman" panose="02020603050405020304" pitchFamily="18" charset="0"/>
              </a:rPr>
              <a:t>radio equipment </a:t>
            </a:r>
          </a:p>
          <a:p>
            <a:r>
              <a:rPr lang="en-US" sz="2000" dirty="0" smtClean="0">
                <a:latin typeface="Times New Roman" panose="02020603050405020304" pitchFamily="18" charset="0"/>
                <a:cs typeface="Times New Roman" panose="02020603050405020304" pitchFamily="18" charset="0"/>
              </a:rPr>
              <a:t>Lawn </a:t>
            </a:r>
            <a:r>
              <a:rPr lang="en-US" sz="2000" dirty="0">
                <a:latin typeface="Times New Roman" panose="02020603050405020304" pitchFamily="18" charset="0"/>
                <a:cs typeface="Times New Roman" panose="02020603050405020304" pitchFamily="18" charset="0"/>
              </a:rPr>
              <a:t>Maintenance Equipment </a:t>
            </a:r>
          </a:p>
          <a:p>
            <a:r>
              <a:rPr lang="en-US" sz="2000" dirty="0" smtClean="0">
                <a:latin typeface="Times New Roman" panose="02020603050405020304" pitchFamily="18" charset="0"/>
                <a:cs typeface="Times New Roman" panose="02020603050405020304" pitchFamily="18" charset="0"/>
              </a:rPr>
              <a:t>Cellular </a:t>
            </a:r>
            <a:r>
              <a:rPr lang="en-US" sz="2000" dirty="0">
                <a:latin typeface="Times New Roman" panose="02020603050405020304" pitchFamily="18" charset="0"/>
                <a:cs typeface="Times New Roman" panose="02020603050405020304" pitchFamily="18" charset="0"/>
              </a:rPr>
              <a:t>telephones </a:t>
            </a:r>
          </a:p>
          <a:p>
            <a:r>
              <a:rPr lang="en-US" sz="2000" dirty="0" smtClean="0">
                <a:latin typeface="Times New Roman" panose="02020603050405020304" pitchFamily="18" charset="0"/>
                <a:cs typeface="Times New Roman" panose="02020603050405020304" pitchFamily="18" charset="0"/>
              </a:rPr>
              <a:t>Chain </a:t>
            </a:r>
            <a:r>
              <a:rPr lang="en-US" sz="2000" dirty="0">
                <a:latin typeface="Times New Roman" panose="02020603050405020304" pitchFamily="18" charset="0"/>
                <a:cs typeface="Times New Roman" panose="02020603050405020304" pitchFamily="18" charset="0"/>
              </a:rPr>
              <a:t>Saws </a:t>
            </a:r>
            <a:endParaRPr lang="en-US" sz="2000" dirty="0" smtClean="0">
              <a:latin typeface="Times New Roman" panose="02020603050405020304" pitchFamily="18" charset="0"/>
              <a:cs typeface="Times New Roman" panose="02020603050405020304" pitchFamily="18" charset="0"/>
            </a:endParaRPr>
          </a:p>
          <a:p>
            <a:pPr marL="109728" indent="0">
              <a:buNone/>
            </a:pPr>
            <a:endParaRPr lang="en-US" sz="2000" dirty="0" smtClean="0">
              <a:latin typeface="Times New Roman" panose="02020603050405020304" pitchFamily="18" charset="0"/>
              <a:cs typeface="Times New Roman" panose="02020603050405020304" pitchFamily="18" charset="0"/>
            </a:endParaRPr>
          </a:p>
          <a:p>
            <a:pPr marL="109728" indent="0">
              <a:buNone/>
            </a:pPr>
            <a:r>
              <a:rPr lang="en-US" sz="2000" dirty="0" smtClean="0">
                <a:latin typeface="Times New Roman" panose="02020603050405020304" pitchFamily="18" charset="0"/>
                <a:cs typeface="Times New Roman" panose="02020603050405020304" pitchFamily="18" charset="0"/>
              </a:rPr>
              <a:t>NO EQUIPMENT PURCHASE is allowed on the state p-card</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Equipment Purchases</a:t>
            </a:r>
            <a:endParaRPr lang="en-US" dirty="0"/>
          </a:p>
        </p:txBody>
      </p:sp>
    </p:spTree>
    <p:extLst>
      <p:ext uri="{BB962C8B-B14F-4D97-AF65-F5344CB8AC3E}">
        <p14:creationId xmlns:p14="http://schemas.microsoft.com/office/powerpoint/2010/main" val="150822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96838"/>
            <a:ext cx="7772399" cy="1412875"/>
          </a:xfrm>
        </p:spPr>
        <p:txBody>
          <a:bodyPr/>
          <a:lstStyle/>
          <a:p>
            <a:pPr eaLnBrk="1" hangingPunct="1"/>
            <a:r>
              <a:rPr lang="en-US" b="1" dirty="0" smtClean="0"/>
              <a:t> </a:t>
            </a:r>
            <a:r>
              <a:rPr lang="en-US" dirty="0" smtClean="0"/>
              <a:t>Itemized  Receipts/Invoices</a:t>
            </a:r>
            <a:endParaRPr lang="en-US" b="1" dirty="0" smtClean="0"/>
          </a:p>
        </p:txBody>
      </p:sp>
      <p:sp>
        <p:nvSpPr>
          <p:cNvPr id="14339" name="Rectangle 3"/>
          <p:cNvSpPr>
            <a:spLocks noGrp="1" noChangeArrowheads="1"/>
          </p:cNvSpPr>
          <p:nvPr>
            <p:ph type="body" sz="half" idx="1"/>
          </p:nvPr>
        </p:nvSpPr>
        <p:spPr>
          <a:xfrm>
            <a:off x="304800" y="1600200"/>
            <a:ext cx="8610600" cy="4191000"/>
          </a:xfrm>
        </p:spPr>
        <p:txBody>
          <a:bodyPr/>
          <a:lstStyle/>
          <a:p>
            <a:pPr marL="109728" indent="0" eaLnBrk="1" hangingPunct="1">
              <a:buNone/>
            </a:pPr>
            <a:endParaRPr lang="en-US" sz="2800" dirty="0" smtClean="0"/>
          </a:p>
          <a:p>
            <a:pPr eaLnBrk="1" hangingPunct="1"/>
            <a:r>
              <a:rPr lang="en-US" sz="2400" dirty="0" smtClean="0">
                <a:latin typeface="Times New Roman" panose="02020603050405020304" pitchFamily="18" charset="0"/>
                <a:cs typeface="Times New Roman" panose="02020603050405020304" pitchFamily="18" charset="0"/>
              </a:rPr>
              <a:t>Obtain an itemized receipt/invoice for each purchase</a:t>
            </a:r>
          </a:p>
          <a:p>
            <a:pPr eaLnBrk="1" hangingPunct="1"/>
            <a:r>
              <a:rPr lang="en-US" sz="2400" dirty="0" smtClean="0">
                <a:latin typeface="Times New Roman" panose="02020603050405020304" pitchFamily="18" charset="0"/>
                <a:cs typeface="Times New Roman" panose="02020603050405020304" pitchFamily="18" charset="0"/>
              </a:rPr>
              <a:t>If receipts cannot be obtained, complete a Missing Document Affidavit Form can be found on the OPTFM website at:</a:t>
            </a:r>
            <a:endParaRPr lang="en-US" sz="1800" dirty="0" smtClean="0">
              <a:hlinkClick r:id="rId3"/>
            </a:endParaRPr>
          </a:p>
          <a:p>
            <a:pPr marL="109728" indent="0">
              <a:buNone/>
            </a:pPr>
            <a:r>
              <a:rPr lang="en-US" sz="1800" dirty="0" smtClean="0">
                <a:latin typeface="Times New Roman" panose="02020603050405020304" pitchFamily="18" charset="0"/>
                <a:cs typeface="Times New Roman" panose="02020603050405020304" pitchFamily="18" charset="0"/>
                <a:hlinkClick r:id="rId3"/>
              </a:rPr>
              <a:t>http</a:t>
            </a:r>
            <a:r>
              <a:rPr lang="en-US" sz="1800" dirty="0">
                <a:latin typeface="Times New Roman" panose="02020603050405020304" pitchFamily="18" charset="0"/>
                <a:cs typeface="Times New Roman" panose="02020603050405020304" pitchFamily="18" charset="0"/>
                <a:hlinkClick r:id="rId3"/>
              </a:rPr>
              <a:t>://www.dfa.state.ms.us/Purchasing/ProcurementCardServices/UMBMissingDocumentAffidavitForm.pdf</a:t>
            </a:r>
            <a:endParaRPr lang="en-US" sz="18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5181600" y="685800"/>
            <a:ext cx="3124200" cy="5464989"/>
          </a:xfrm>
        </p:spPr>
      </p:pic>
      <p:sp>
        <p:nvSpPr>
          <p:cNvPr id="8" name="TextBox 7"/>
          <p:cNvSpPr txBox="1"/>
          <p:nvPr/>
        </p:nvSpPr>
        <p:spPr>
          <a:xfrm>
            <a:off x="609600" y="213829"/>
            <a:ext cx="3124200" cy="523220"/>
          </a:xfrm>
          <a:prstGeom prst="rect">
            <a:avLst/>
          </a:prstGeom>
          <a:noFill/>
        </p:spPr>
        <p:txBody>
          <a:bodyPr wrap="square" rtlCol="0">
            <a:spAutoFit/>
          </a:bodyPr>
          <a:lstStyle/>
          <a:p>
            <a:pPr algn="ctr"/>
            <a:r>
              <a:rPr lang="en-US" sz="2800" dirty="0" smtClean="0"/>
              <a:t>GOOD </a:t>
            </a:r>
            <a:r>
              <a:rPr lang="en-US" sz="1400" dirty="0" smtClean="0"/>
              <a:t> </a:t>
            </a:r>
            <a:endParaRPr lang="en-US" sz="1400" dirty="0"/>
          </a:p>
        </p:txBody>
      </p:sp>
      <p:sp>
        <p:nvSpPr>
          <p:cNvPr id="10" name="TextBox 9"/>
          <p:cNvSpPr txBox="1"/>
          <p:nvPr/>
        </p:nvSpPr>
        <p:spPr>
          <a:xfrm>
            <a:off x="5927558" y="183329"/>
            <a:ext cx="1600200" cy="523220"/>
          </a:xfrm>
          <a:prstGeom prst="rect">
            <a:avLst/>
          </a:prstGeom>
          <a:noFill/>
        </p:spPr>
        <p:txBody>
          <a:bodyPr wrap="square" rtlCol="0">
            <a:spAutoFit/>
          </a:bodyPr>
          <a:lstStyle/>
          <a:p>
            <a:pPr algn="ctr"/>
            <a:r>
              <a:rPr lang="en-US" sz="2800" dirty="0" smtClean="0"/>
              <a:t>BAD</a:t>
            </a:r>
            <a:endParaRPr lang="en-US" sz="28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875" y="706549"/>
            <a:ext cx="2525164" cy="523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3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82033"/>
            <a:ext cx="8686800" cy="4525963"/>
          </a:xfrm>
        </p:spPr>
        <p:txBody>
          <a:bodyPr>
            <a:noAutofit/>
          </a:bodyPr>
          <a:lstStyle/>
          <a:p>
            <a:r>
              <a:rPr lang="en-US" sz="2400" dirty="0">
                <a:latin typeface="Times New Roman" panose="02020603050405020304" pitchFamily="18" charset="0"/>
                <a:cs typeface="Times New Roman" panose="02020603050405020304" pitchFamily="18" charset="0"/>
              </a:rPr>
              <a:t>Food may be purchased in restaurants, grocery stores or any location that food is </a:t>
            </a:r>
            <a:r>
              <a:rPr lang="en-US" sz="2400" dirty="0" smtClean="0">
                <a:latin typeface="Times New Roman" panose="02020603050405020304" pitchFamily="18" charset="0"/>
                <a:cs typeface="Times New Roman" panose="02020603050405020304" pitchFamily="18" charset="0"/>
              </a:rPr>
              <a:t>sold</a:t>
            </a:r>
          </a:p>
          <a:p>
            <a:pPr lvl="1"/>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food may be purchased for pick-up, delivery or </a:t>
            </a:r>
            <a:r>
              <a:rPr lang="en-US" sz="1800" dirty="0" smtClean="0">
                <a:latin typeface="Times New Roman" panose="02020603050405020304" pitchFamily="18" charset="0"/>
                <a:cs typeface="Times New Roman" panose="02020603050405020304" pitchFamily="18" charset="0"/>
              </a:rPr>
              <a:t>dine-in</a:t>
            </a:r>
            <a:endParaRPr lang="en-US" sz="1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Food </a:t>
            </a:r>
            <a:r>
              <a:rPr lang="en-US" sz="2400" dirty="0">
                <a:latin typeface="Times New Roman" panose="02020603050405020304" pitchFamily="18" charset="0"/>
                <a:cs typeface="Times New Roman" panose="02020603050405020304" pitchFamily="18" charset="0"/>
              </a:rPr>
              <a:t>purchases for business meetings may be purchased on the procurement card provided the following requirements are met:</a:t>
            </a:r>
          </a:p>
          <a:p>
            <a:pPr lvl="1"/>
            <a:r>
              <a:rPr lang="en-US" sz="1800" dirty="0">
                <a:latin typeface="Times New Roman" panose="02020603050405020304" pitchFamily="18" charset="0"/>
                <a:cs typeface="Times New Roman" panose="02020603050405020304" pitchFamily="18" charset="0"/>
              </a:rPr>
              <a:t>An agenda is needed</a:t>
            </a:r>
          </a:p>
          <a:p>
            <a:pPr lvl="1"/>
            <a:r>
              <a:rPr lang="en-US" sz="1800" dirty="0">
                <a:latin typeface="Times New Roman" panose="02020603050405020304" pitchFamily="18" charset="0"/>
                <a:cs typeface="Times New Roman" panose="02020603050405020304" pitchFamily="18" charset="0"/>
              </a:rPr>
              <a:t>The purchase of food must serve a legitimate business purpose</a:t>
            </a:r>
          </a:p>
          <a:p>
            <a:pPr lvl="1"/>
            <a:r>
              <a:rPr lang="en-US" sz="1800" dirty="0" smtClean="0">
                <a:latin typeface="Times New Roman" panose="02020603050405020304" pitchFamily="18" charset="0"/>
                <a:cs typeface="Times New Roman" panose="02020603050405020304" pitchFamily="18" charset="0"/>
              </a:rPr>
              <a:t>More </a:t>
            </a:r>
            <a:r>
              <a:rPr lang="en-US" sz="1800" dirty="0">
                <a:latin typeface="Times New Roman" panose="02020603050405020304" pitchFamily="18" charset="0"/>
                <a:cs typeface="Times New Roman" panose="02020603050405020304" pitchFamily="18" charset="0"/>
              </a:rPr>
              <a:t>than one person must be present for the purchase of food</a:t>
            </a:r>
          </a:p>
          <a:p>
            <a:pPr lvl="1"/>
            <a:r>
              <a:rPr lang="en-US" sz="1800" dirty="0" smtClean="0">
                <a:latin typeface="Times New Roman" panose="02020603050405020304" pitchFamily="18" charset="0"/>
                <a:cs typeface="Times New Roman" panose="02020603050405020304" pitchFamily="18" charset="0"/>
              </a:rPr>
              <a:t>No </a:t>
            </a:r>
            <a:r>
              <a:rPr lang="en-US" sz="1800" dirty="0">
                <a:latin typeface="Times New Roman" panose="02020603050405020304" pitchFamily="18" charset="0"/>
                <a:cs typeface="Times New Roman" panose="02020603050405020304" pitchFamily="18" charset="0"/>
              </a:rPr>
              <a:t>alcohol may be purchased</a:t>
            </a:r>
          </a:p>
          <a:p>
            <a:pPr lvl="1"/>
            <a:r>
              <a:rPr lang="en-US" sz="1800" dirty="0">
                <a:latin typeface="Times New Roman" panose="02020603050405020304" pitchFamily="18" charset="0"/>
                <a:cs typeface="Times New Roman" panose="02020603050405020304" pitchFamily="18" charset="0"/>
              </a:rPr>
              <a:t> Any gratuity over 20% requires a </a:t>
            </a:r>
            <a:r>
              <a:rPr lang="en-US" sz="1800" dirty="0" smtClean="0">
                <a:latin typeface="Times New Roman" panose="02020603050405020304" pitchFamily="18" charset="0"/>
                <a:cs typeface="Times New Roman" panose="02020603050405020304" pitchFamily="18" charset="0"/>
              </a:rPr>
              <a:t>written</a:t>
            </a:r>
          </a:p>
          <a:p>
            <a:pPr lvl="1"/>
            <a:r>
              <a:rPr lang="en-US" sz="1800" dirty="0" smtClean="0">
                <a:latin typeface="Times New Roman" panose="02020603050405020304" pitchFamily="18" charset="0"/>
                <a:cs typeface="Times New Roman" panose="02020603050405020304" pitchFamily="18" charset="0"/>
              </a:rPr>
              <a:t>Complete Food Form located on the OPTFM website at:</a:t>
            </a:r>
          </a:p>
          <a:p>
            <a:pPr marL="109728" indent="0">
              <a:buNone/>
            </a:pPr>
            <a:r>
              <a:rPr lang="en-US" sz="2400" dirty="0" smtClean="0">
                <a:latin typeface="Times New Roman" panose="02020603050405020304" pitchFamily="18" charset="0"/>
                <a:cs typeface="Times New Roman" panose="02020603050405020304" pitchFamily="18" charset="0"/>
                <a:hlinkClick r:id="rId3"/>
              </a:rPr>
              <a:t>http</a:t>
            </a:r>
            <a:r>
              <a:rPr lang="en-US" sz="2400" dirty="0">
                <a:latin typeface="Times New Roman" panose="02020603050405020304" pitchFamily="18" charset="0"/>
                <a:cs typeface="Times New Roman" panose="02020603050405020304" pitchFamily="18" charset="0"/>
                <a:hlinkClick r:id="rId3"/>
              </a:rPr>
              <a:t>://</a:t>
            </a:r>
            <a:r>
              <a:rPr lang="en-US" sz="2400" dirty="0" smtClean="0">
                <a:latin typeface="Times New Roman" panose="02020603050405020304" pitchFamily="18" charset="0"/>
                <a:cs typeface="Times New Roman" panose="02020603050405020304" pitchFamily="18" charset="0"/>
                <a:hlinkClick r:id="rId3"/>
              </a:rPr>
              <a:t>www.dfa.state.ms.us/Purchasing/ProcurementCardServices/UMBFoodPurchaseForm.pdf</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Food Purchases on P-Card</a:t>
            </a:r>
            <a:endParaRPr lang="en-US" dirty="0"/>
          </a:p>
        </p:txBody>
      </p:sp>
    </p:spTree>
    <p:extLst>
      <p:ext uri="{BB962C8B-B14F-4D97-AF65-F5344CB8AC3E}">
        <p14:creationId xmlns:p14="http://schemas.microsoft.com/office/powerpoint/2010/main" val="416954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3047"/>
            <a:ext cx="8229600" cy="4525963"/>
          </a:xfrm>
        </p:spPr>
        <p:txBody>
          <a:bodyPr>
            <a:noAutofit/>
          </a:bodyPr>
          <a:lstStyle/>
          <a:p>
            <a:pPr marL="109728" indent="0">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Procurement Card may be used for the </a:t>
            </a:r>
            <a:r>
              <a:rPr lang="en-US" sz="2000" dirty="0" smtClean="0">
                <a:latin typeface="Times New Roman" panose="02020603050405020304" pitchFamily="18" charset="0"/>
                <a:cs typeface="Times New Roman" panose="02020603050405020304" pitchFamily="18" charset="0"/>
              </a:rPr>
              <a:t>following:</a:t>
            </a:r>
          </a:p>
          <a:p>
            <a:r>
              <a:rPr lang="en-US" sz="2000" dirty="0" smtClean="0">
                <a:latin typeface="Times New Roman" panose="02020603050405020304" pitchFamily="18" charset="0"/>
                <a:cs typeface="Times New Roman" panose="02020603050405020304" pitchFamily="18" charset="0"/>
              </a:rPr>
              <a:t>Conference </a:t>
            </a:r>
            <a:r>
              <a:rPr lang="en-US" sz="2000" dirty="0">
                <a:latin typeface="Times New Roman" panose="02020603050405020304" pitchFamily="18" charset="0"/>
                <a:cs typeface="Times New Roman" panose="02020603050405020304" pitchFamily="18" charset="0"/>
              </a:rPr>
              <a:t>Registrations</a:t>
            </a:r>
          </a:p>
          <a:p>
            <a:r>
              <a:rPr lang="en-US" sz="2000" dirty="0">
                <a:latin typeface="Times New Roman" panose="02020603050405020304" pitchFamily="18" charset="0"/>
                <a:cs typeface="Times New Roman" panose="02020603050405020304" pitchFamily="18" charset="0"/>
              </a:rPr>
              <a:t>Memberships</a:t>
            </a:r>
          </a:p>
          <a:p>
            <a:r>
              <a:rPr lang="en-US" sz="2000" dirty="0">
                <a:latin typeface="Times New Roman" panose="02020603050405020304" pitchFamily="18" charset="0"/>
                <a:cs typeface="Times New Roman" panose="02020603050405020304" pitchFamily="18" charset="0"/>
              </a:rPr>
              <a:t>Software, provided you are not signing a Licensing Agreement Auto Rentals regardless of the provider (not while in Travel Status) Freight/Shipping Charges</a:t>
            </a:r>
          </a:p>
          <a:p>
            <a:r>
              <a:rPr lang="en-US" sz="2000" dirty="0">
                <a:latin typeface="Times New Roman" panose="02020603050405020304" pitchFamily="18" charset="0"/>
                <a:cs typeface="Times New Roman" panose="02020603050405020304" pitchFamily="18" charset="0"/>
              </a:rPr>
              <a:t>Postage/Post Office Box Rental Subscriptions/Publications Reprints</a:t>
            </a:r>
          </a:p>
          <a:p>
            <a:r>
              <a:rPr lang="en-US" sz="2000" dirty="0">
                <a:latin typeface="Times New Roman" panose="02020603050405020304" pitchFamily="18" charset="0"/>
                <a:cs typeface="Times New Roman" panose="02020603050405020304" pitchFamily="18" charset="0"/>
              </a:rPr>
              <a:t>Advertising</a:t>
            </a:r>
          </a:p>
          <a:p>
            <a:r>
              <a:rPr lang="en-US" sz="2000" dirty="0">
                <a:latin typeface="Times New Roman" panose="02020603050405020304" pitchFamily="18" charset="0"/>
                <a:cs typeface="Times New Roman" panose="02020603050405020304" pitchFamily="18" charset="0"/>
              </a:rPr>
              <a:t>Space Rental at Conferences/Conventions</a:t>
            </a:r>
          </a:p>
          <a:p>
            <a:r>
              <a:rPr lang="en-US" sz="2000" dirty="0">
                <a:latin typeface="Times New Roman" panose="02020603050405020304" pitchFamily="18" charset="0"/>
                <a:cs typeface="Times New Roman" panose="02020603050405020304" pitchFamily="18" charset="0"/>
              </a:rPr>
              <a:t>Space Rental at Hotels</a:t>
            </a:r>
          </a:p>
          <a:p>
            <a:r>
              <a:rPr lang="en-US" sz="2000" dirty="0">
                <a:latin typeface="Times New Roman" panose="02020603050405020304" pitchFamily="18" charset="0"/>
                <a:cs typeface="Times New Roman" panose="02020603050405020304" pitchFamily="18" charset="0"/>
              </a:rPr>
              <a:t>Charter Buses – for group tours/university trips including the reservation </a:t>
            </a:r>
            <a:r>
              <a:rPr lang="en-US" sz="2000" dirty="0" smtClean="0">
                <a:latin typeface="Times New Roman" panose="02020603050405020304" pitchFamily="18" charset="0"/>
                <a:cs typeface="Times New Roman" panose="02020603050405020304" pitchFamily="18" charset="0"/>
              </a:rPr>
              <a:t>fee</a:t>
            </a:r>
            <a:endParaRPr lang="en-US" sz="2000" dirty="0">
              <a:latin typeface="Times New Roman" panose="02020603050405020304" pitchFamily="18" charset="0"/>
              <a:cs typeface="Times New Roman" panose="02020603050405020304" pitchFamily="18" charset="0"/>
            </a:endParaRPr>
          </a:p>
          <a:p>
            <a:pPr marL="109728" indent="0">
              <a:buNone/>
            </a:pPr>
            <a:r>
              <a:rPr lang="en-US" sz="2000" dirty="0" smtClean="0">
                <a:latin typeface="Times New Roman" panose="02020603050405020304" pitchFamily="18" charset="0"/>
                <a:cs typeface="Times New Roman" panose="02020603050405020304" pitchFamily="18" charset="0"/>
              </a:rPr>
              <a:t>Contact </a:t>
            </a:r>
            <a:r>
              <a:rPr lang="en-US" sz="2000" dirty="0">
                <a:latin typeface="Times New Roman" panose="02020603050405020304" pitchFamily="18" charset="0"/>
                <a:cs typeface="Times New Roman" panose="02020603050405020304" pitchFamily="18" charset="0"/>
              </a:rPr>
              <a:t>the OPT for exceptions that may not be listed above</a:t>
            </a:r>
          </a:p>
        </p:txBody>
      </p:sp>
      <p:sp>
        <p:nvSpPr>
          <p:cNvPr id="3" name="Title 2"/>
          <p:cNvSpPr>
            <a:spLocks noGrp="1"/>
          </p:cNvSpPr>
          <p:nvPr>
            <p:ph type="title"/>
          </p:nvPr>
        </p:nvSpPr>
        <p:spPr/>
        <p:txBody>
          <a:bodyPr/>
          <a:lstStyle/>
          <a:p>
            <a:r>
              <a:rPr lang="en-US" dirty="0" smtClean="0"/>
              <a:t>Miscellaneous Purchases </a:t>
            </a:r>
            <a:endParaRPr lang="en-US" dirty="0"/>
          </a:p>
        </p:txBody>
      </p:sp>
    </p:spTree>
    <p:extLst>
      <p:ext uri="{BB962C8B-B14F-4D97-AF65-F5344CB8AC3E}">
        <p14:creationId xmlns:p14="http://schemas.microsoft.com/office/powerpoint/2010/main" val="161607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sz="half" idx="1"/>
          </p:nvPr>
        </p:nvSpPr>
        <p:spPr>
          <a:xfrm>
            <a:off x="457200" y="1481329"/>
            <a:ext cx="4038600" cy="4462271"/>
          </a:xfrm>
        </p:spPr>
        <p:txBody>
          <a:bodyPr>
            <a:normAutofit fontScale="92500" lnSpcReduction="10000"/>
          </a:bodyPr>
          <a:lstStyle/>
          <a:p>
            <a:pPr marL="109728" lvl="0" indent="0">
              <a:buClr>
                <a:srgbClr val="2DA2BF"/>
              </a:buClr>
              <a:buNone/>
              <a:defRPr/>
            </a:pPr>
            <a:endParaRPr lang="en-US" sz="1600" dirty="0" smtClean="0">
              <a:solidFill>
                <a:prstClr val="white"/>
              </a:solidFill>
            </a:endParaRPr>
          </a:p>
          <a:p>
            <a:pPr marL="109728" lvl="0" indent="0">
              <a:buClr>
                <a:srgbClr val="2DA2BF"/>
              </a:buClr>
              <a:buNone/>
              <a:defRPr/>
            </a:pPr>
            <a:r>
              <a:rPr lang="en-US" sz="1600" dirty="0" smtClean="0">
                <a:solidFill>
                  <a:prstClr val="white"/>
                </a:solidFill>
              </a:rPr>
              <a:t>Symone Bounds</a:t>
            </a:r>
          </a:p>
          <a:p>
            <a:pPr marL="109728" lvl="0" indent="0">
              <a:buClr>
                <a:srgbClr val="2DA2BF"/>
              </a:buClr>
              <a:buNone/>
              <a:defRPr/>
            </a:pPr>
            <a:r>
              <a:rPr lang="en-US" sz="1600" dirty="0" smtClean="0">
                <a:solidFill>
                  <a:prstClr val="white"/>
                </a:solidFill>
              </a:rPr>
              <a:t>State Procurement Card Administrator</a:t>
            </a:r>
          </a:p>
          <a:p>
            <a:pPr marL="109728" lvl="0" indent="0">
              <a:buClr>
                <a:srgbClr val="2DA2BF"/>
              </a:buClr>
              <a:buNone/>
              <a:defRPr/>
            </a:pPr>
            <a:r>
              <a:rPr lang="en-US" sz="1600" dirty="0" smtClean="0">
                <a:solidFill>
                  <a:prstClr val="white"/>
                </a:solidFill>
              </a:rPr>
              <a:t>Office of Purchasing, Travel and Fleet Management</a:t>
            </a:r>
            <a:endParaRPr lang="en-US" sz="1600" dirty="0">
              <a:solidFill>
                <a:prstClr val="white"/>
              </a:solidFill>
            </a:endParaRPr>
          </a:p>
          <a:p>
            <a:pPr marL="109728" lvl="0" indent="0">
              <a:buClr>
                <a:srgbClr val="2DA2BF"/>
              </a:buClr>
              <a:buNone/>
              <a:defRPr/>
            </a:pPr>
            <a:r>
              <a:rPr lang="en-US" sz="1600" dirty="0" smtClean="0">
                <a:solidFill>
                  <a:prstClr val="white"/>
                </a:solidFill>
              </a:rPr>
              <a:t>601-359-9373</a:t>
            </a:r>
            <a:endParaRPr lang="en-US" sz="1600" dirty="0">
              <a:solidFill>
                <a:prstClr val="white"/>
              </a:solidFill>
            </a:endParaRPr>
          </a:p>
          <a:p>
            <a:pPr marL="109728" lvl="0" indent="0">
              <a:buClr>
                <a:srgbClr val="2DA2BF"/>
              </a:buClr>
              <a:buNone/>
              <a:defRPr/>
            </a:pPr>
            <a:r>
              <a:rPr lang="en-US" sz="1600" dirty="0">
                <a:solidFill>
                  <a:prstClr val="white"/>
                </a:solidFill>
              </a:rPr>
              <a:t>601-359-3910 (fax)</a:t>
            </a:r>
          </a:p>
          <a:p>
            <a:pPr marL="109728" lvl="0" indent="0">
              <a:buClr>
                <a:srgbClr val="2DA2BF"/>
              </a:buClr>
              <a:buNone/>
              <a:defRPr/>
            </a:pPr>
            <a:r>
              <a:rPr lang="en-US" sz="1600" dirty="0" smtClean="0">
                <a:solidFill>
                  <a:prstClr val="white"/>
                </a:solidFill>
                <a:hlinkClick r:id="rId3"/>
              </a:rPr>
              <a:t>symone.bounds@dfa.ms.gov</a:t>
            </a:r>
            <a:endParaRPr lang="en-US" sz="1600" dirty="0" smtClean="0">
              <a:solidFill>
                <a:prstClr val="white"/>
              </a:solidFill>
            </a:endParaRPr>
          </a:p>
          <a:p>
            <a:pPr marL="109728" lvl="0" indent="0">
              <a:buClr>
                <a:srgbClr val="2DA2BF"/>
              </a:buClr>
              <a:buNone/>
              <a:defRPr/>
            </a:pPr>
            <a:endParaRPr lang="en-US" sz="1600" dirty="0">
              <a:solidFill>
                <a:prstClr val="white"/>
              </a:solidFill>
            </a:endParaRPr>
          </a:p>
          <a:p>
            <a:pPr marL="109728" lvl="0" indent="0">
              <a:buClr>
                <a:srgbClr val="2DA2BF"/>
              </a:buClr>
              <a:buNone/>
              <a:defRPr/>
            </a:pPr>
            <a:endParaRPr lang="en-US" sz="1600" dirty="0" smtClean="0">
              <a:solidFill>
                <a:prstClr val="white"/>
              </a:solidFill>
            </a:endParaRPr>
          </a:p>
          <a:p>
            <a:pPr marL="109728" lvl="0" indent="0">
              <a:buClr>
                <a:srgbClr val="2DA2BF"/>
              </a:buClr>
              <a:buNone/>
              <a:defRPr/>
            </a:pPr>
            <a:r>
              <a:rPr lang="en-US" sz="1600" dirty="0" smtClean="0">
                <a:solidFill>
                  <a:prstClr val="white"/>
                </a:solidFill>
              </a:rPr>
              <a:t>Laurie Pierce </a:t>
            </a:r>
            <a:endParaRPr lang="en-US" sz="1600" dirty="0">
              <a:solidFill>
                <a:prstClr val="white"/>
              </a:solidFill>
            </a:endParaRPr>
          </a:p>
          <a:p>
            <a:pPr marL="109728" lvl="0" indent="0">
              <a:buClr>
                <a:srgbClr val="2DA2BF"/>
              </a:buClr>
              <a:buNone/>
              <a:defRPr/>
            </a:pPr>
            <a:r>
              <a:rPr lang="en-US" sz="1600" dirty="0">
                <a:solidFill>
                  <a:prstClr val="white"/>
                </a:solidFill>
              </a:rPr>
              <a:t>Travel Manager</a:t>
            </a:r>
          </a:p>
          <a:p>
            <a:pPr marL="109728" lvl="0" indent="0">
              <a:buClr>
                <a:srgbClr val="2DA2BF"/>
              </a:buClr>
              <a:buNone/>
              <a:defRPr/>
            </a:pPr>
            <a:r>
              <a:rPr lang="en-US" sz="1600" dirty="0">
                <a:solidFill>
                  <a:prstClr val="white"/>
                </a:solidFill>
              </a:rPr>
              <a:t>Office of Purchasing and Travel</a:t>
            </a:r>
          </a:p>
          <a:p>
            <a:pPr marL="109728" lvl="0" indent="0">
              <a:buClr>
                <a:srgbClr val="2DA2BF"/>
              </a:buClr>
              <a:buNone/>
              <a:defRPr/>
            </a:pPr>
            <a:r>
              <a:rPr lang="en-US" sz="1600" dirty="0">
                <a:solidFill>
                  <a:prstClr val="white"/>
                </a:solidFill>
              </a:rPr>
              <a:t>601-359-3409</a:t>
            </a:r>
          </a:p>
          <a:p>
            <a:pPr marL="109728" lvl="0" indent="0">
              <a:buClr>
                <a:srgbClr val="2DA2BF"/>
              </a:buClr>
              <a:buNone/>
              <a:defRPr/>
            </a:pPr>
            <a:r>
              <a:rPr lang="en-US" sz="1600" dirty="0">
                <a:solidFill>
                  <a:prstClr val="white"/>
                </a:solidFill>
              </a:rPr>
              <a:t>601-359-3910 (fax)</a:t>
            </a:r>
          </a:p>
          <a:p>
            <a:pPr marL="109728" lvl="0" indent="0">
              <a:buClr>
                <a:srgbClr val="2DA2BF"/>
              </a:buClr>
              <a:buNone/>
              <a:defRPr/>
            </a:pPr>
            <a:r>
              <a:rPr lang="en-US" sz="1600" dirty="0">
                <a:solidFill>
                  <a:prstClr val="white"/>
                </a:solidFill>
                <a:hlinkClick r:id="rId4"/>
              </a:rPr>
              <a:t>laurie.pierce@dfa.ms.gov</a:t>
            </a:r>
            <a:endParaRPr lang="en-US" sz="1600" dirty="0">
              <a:solidFill>
                <a:prstClr val="white"/>
              </a:solidFill>
            </a:endParaRPr>
          </a:p>
          <a:p>
            <a:endParaRPr lang="en-US" sz="1600" dirty="0"/>
          </a:p>
          <a:p>
            <a:pPr eaLnBrk="1" hangingPunct="1">
              <a:lnSpc>
                <a:spcPct val="90000"/>
              </a:lnSpc>
              <a:buFont typeface="Wingdings" pitchFamily="2" charset="2"/>
              <a:buNone/>
            </a:pPr>
            <a:endParaRPr lang="en-US" sz="1600" dirty="0"/>
          </a:p>
          <a:p>
            <a:pPr eaLnBrk="1" hangingPunct="1">
              <a:lnSpc>
                <a:spcPct val="90000"/>
              </a:lnSpc>
              <a:buFont typeface="Wingdings" pitchFamily="2" charset="2"/>
              <a:buNone/>
            </a:pPr>
            <a:endParaRPr lang="en-US" sz="1600" dirty="0" smtClean="0"/>
          </a:p>
          <a:p>
            <a:pPr algn="ctr" eaLnBrk="1" hangingPunct="1">
              <a:lnSpc>
                <a:spcPct val="90000"/>
              </a:lnSpc>
              <a:buFont typeface="Wingdings" pitchFamily="2" charset="2"/>
              <a:buNone/>
            </a:pPr>
            <a:endParaRPr lang="en-US" sz="1600" dirty="0" smtClean="0"/>
          </a:p>
        </p:txBody>
      </p:sp>
      <p:sp>
        <p:nvSpPr>
          <p:cNvPr id="2" name="Content Placeholder 1"/>
          <p:cNvSpPr>
            <a:spLocks noGrp="1"/>
          </p:cNvSpPr>
          <p:nvPr>
            <p:ph sz="half" idx="2"/>
          </p:nvPr>
        </p:nvSpPr>
        <p:spPr>
          <a:xfrm>
            <a:off x="4648200" y="1481329"/>
            <a:ext cx="4038600" cy="3852671"/>
          </a:xfrm>
        </p:spPr>
        <p:txBody>
          <a:bodyPr>
            <a:normAutofit fontScale="92500" lnSpcReduction="10000"/>
          </a:bodyPr>
          <a:lstStyle/>
          <a:p>
            <a:pPr marL="109728" indent="0" algn="r">
              <a:buNone/>
            </a:pPr>
            <a:r>
              <a:rPr lang="en-US" sz="1600" dirty="0" smtClean="0"/>
              <a:t>Aubrey Leigh Goodwin, Director</a:t>
            </a:r>
          </a:p>
          <a:p>
            <a:pPr marL="109728" indent="0" algn="r">
              <a:buNone/>
            </a:pPr>
            <a:r>
              <a:rPr lang="en-US" sz="1600" dirty="0" smtClean="0"/>
              <a:t>Office of Purchasing, Travel and Fleet Management</a:t>
            </a:r>
          </a:p>
          <a:p>
            <a:pPr marL="109728" indent="0" algn="r">
              <a:buNone/>
            </a:pPr>
            <a:r>
              <a:rPr lang="en-US" sz="1600" dirty="0" smtClean="0"/>
              <a:t>601-359-3409</a:t>
            </a:r>
          </a:p>
          <a:p>
            <a:pPr marL="109728" indent="0" algn="r">
              <a:buNone/>
            </a:pPr>
            <a:r>
              <a:rPr lang="en-US" sz="1600" dirty="0" smtClean="0"/>
              <a:t>601-359-3910 (fax)</a:t>
            </a:r>
          </a:p>
          <a:p>
            <a:pPr marL="109728" indent="0" algn="r">
              <a:buNone/>
            </a:pPr>
            <a:r>
              <a:rPr lang="en-US" sz="1600" dirty="0" smtClean="0">
                <a:hlinkClick r:id="rId5"/>
              </a:rPr>
              <a:t>AubreyLeigh.Goodwin@dfa.ms.gov</a:t>
            </a:r>
            <a:endParaRPr lang="en-US" sz="1600" dirty="0"/>
          </a:p>
          <a:p>
            <a:pPr marL="109728" indent="0" algn="r">
              <a:buNone/>
            </a:pPr>
            <a:endParaRPr lang="en-US" sz="1600" dirty="0" smtClean="0"/>
          </a:p>
          <a:p>
            <a:pPr lvl="0" algn="r">
              <a:lnSpc>
                <a:spcPct val="90000"/>
              </a:lnSpc>
              <a:buClr>
                <a:srgbClr val="2DA2BF"/>
              </a:buClr>
              <a:buNone/>
            </a:pPr>
            <a:endParaRPr lang="en-US" sz="1600" dirty="0" smtClean="0">
              <a:solidFill>
                <a:prstClr val="white"/>
              </a:solidFill>
            </a:endParaRPr>
          </a:p>
          <a:p>
            <a:pPr lvl="0" algn="r">
              <a:lnSpc>
                <a:spcPct val="90000"/>
              </a:lnSpc>
              <a:buClr>
                <a:srgbClr val="2DA2BF"/>
              </a:buClr>
              <a:buNone/>
            </a:pPr>
            <a:r>
              <a:rPr lang="en-US" sz="1600" dirty="0" smtClean="0">
                <a:solidFill>
                  <a:prstClr val="white"/>
                </a:solidFill>
              </a:rPr>
              <a:t>Ross </a:t>
            </a:r>
            <a:r>
              <a:rPr lang="en-US" sz="1600" dirty="0">
                <a:solidFill>
                  <a:prstClr val="white"/>
                </a:solidFill>
              </a:rPr>
              <a:t>Campbell, Director</a:t>
            </a:r>
          </a:p>
          <a:p>
            <a:pPr lvl="0" algn="r">
              <a:lnSpc>
                <a:spcPct val="90000"/>
              </a:lnSpc>
              <a:buClr>
                <a:srgbClr val="2DA2BF"/>
              </a:buClr>
              <a:buNone/>
            </a:pPr>
            <a:r>
              <a:rPr lang="en-US" sz="1600" dirty="0">
                <a:solidFill>
                  <a:prstClr val="white"/>
                </a:solidFill>
              </a:rPr>
              <a:t>Marketing and </a:t>
            </a:r>
            <a:r>
              <a:rPr lang="en-US" sz="1600" dirty="0" smtClean="0">
                <a:solidFill>
                  <a:prstClr val="white"/>
                </a:solidFill>
              </a:rPr>
              <a:t>Audit</a:t>
            </a:r>
          </a:p>
          <a:p>
            <a:pPr lvl="0" algn="r">
              <a:lnSpc>
                <a:spcPct val="90000"/>
              </a:lnSpc>
              <a:buClr>
                <a:srgbClr val="2DA2BF"/>
              </a:buClr>
              <a:buNone/>
            </a:pPr>
            <a:r>
              <a:rPr lang="en-US" sz="1600" dirty="0" smtClean="0">
                <a:solidFill>
                  <a:prstClr val="white"/>
                </a:solidFill>
              </a:rPr>
              <a:t>Office of Purchasing, Travel  and Fleet Management</a:t>
            </a:r>
            <a:endParaRPr lang="en-US" sz="1600" dirty="0">
              <a:solidFill>
                <a:prstClr val="white"/>
              </a:solidFill>
            </a:endParaRPr>
          </a:p>
          <a:p>
            <a:pPr lvl="0" algn="r">
              <a:lnSpc>
                <a:spcPct val="90000"/>
              </a:lnSpc>
              <a:buClr>
                <a:srgbClr val="2DA2BF"/>
              </a:buClr>
              <a:buNone/>
            </a:pPr>
            <a:r>
              <a:rPr lang="en-US" sz="1600" dirty="0">
                <a:solidFill>
                  <a:prstClr val="white"/>
                </a:solidFill>
              </a:rPr>
              <a:t>601-359-3409</a:t>
            </a:r>
          </a:p>
          <a:p>
            <a:pPr lvl="0" algn="r">
              <a:lnSpc>
                <a:spcPct val="90000"/>
              </a:lnSpc>
              <a:buClr>
                <a:srgbClr val="2DA2BF"/>
              </a:buClr>
              <a:buNone/>
            </a:pPr>
            <a:r>
              <a:rPr lang="en-US" sz="1600" dirty="0">
                <a:solidFill>
                  <a:prstClr val="white"/>
                </a:solidFill>
              </a:rPr>
              <a:t>601-359-3910 (fax)</a:t>
            </a:r>
          </a:p>
          <a:p>
            <a:pPr lvl="0" algn="r">
              <a:lnSpc>
                <a:spcPct val="90000"/>
              </a:lnSpc>
              <a:buClr>
                <a:srgbClr val="2DA2BF"/>
              </a:buClr>
              <a:buNone/>
            </a:pPr>
            <a:r>
              <a:rPr lang="en-US" sz="1600" dirty="0">
                <a:solidFill>
                  <a:prstClr val="white"/>
                </a:solidFill>
                <a:hlinkClick r:id="rId6"/>
              </a:rPr>
              <a:t>ross.campbell@dfa.ms.gov</a:t>
            </a:r>
            <a:r>
              <a:rPr lang="en-US" sz="1600" dirty="0">
                <a:solidFill>
                  <a:prstClr val="white"/>
                </a:solidFill>
              </a:rPr>
              <a:t> </a:t>
            </a:r>
          </a:p>
          <a:p>
            <a:pPr marL="109728" indent="0">
              <a:buNone/>
            </a:pPr>
            <a:endParaRPr lang="en-US" sz="1600" dirty="0"/>
          </a:p>
          <a:p>
            <a:pPr marL="109728" indent="0">
              <a:buNone/>
            </a:pPr>
            <a:endParaRPr lang="en-US" sz="1600" dirty="0" smtClean="0"/>
          </a:p>
          <a:p>
            <a:pPr marL="109728" indent="0">
              <a:buNone/>
            </a:pPr>
            <a:endParaRPr lang="en-US" sz="1600" dirty="0"/>
          </a:p>
        </p:txBody>
      </p:sp>
      <p:sp>
        <p:nvSpPr>
          <p:cNvPr id="4098" name="Rectangle 2"/>
          <p:cNvSpPr>
            <a:spLocks noGrp="1" noChangeArrowheads="1"/>
          </p:cNvSpPr>
          <p:nvPr>
            <p:ph type="title"/>
          </p:nvPr>
        </p:nvSpPr>
        <p:spPr/>
        <p:txBody>
          <a:bodyPr/>
          <a:lstStyle/>
          <a:p>
            <a:pPr algn="ctr" eaLnBrk="1" hangingPunct="1"/>
            <a:r>
              <a:rPr lang="en-US" dirty="0" smtClean="0"/>
              <a:t>Procurement Card Staff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All charges including shipping per transaction should be $5,000 and less</a:t>
            </a:r>
          </a:p>
          <a:p>
            <a:r>
              <a:rPr lang="en-US" dirty="0" smtClean="0">
                <a:latin typeface="Times New Roman" panose="02020603050405020304" pitchFamily="18" charset="0"/>
                <a:cs typeface="Times New Roman" panose="02020603050405020304" pitchFamily="18" charset="0"/>
              </a:rPr>
              <a:t>If shipping causes for the transaction to be over the $5,000 threshold amount, the transaction will be rejected causing the card to decline</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Shipping Charges</a:t>
            </a:r>
            <a:endParaRPr lang="en-US" dirty="0"/>
          </a:p>
        </p:txBody>
      </p:sp>
      <p:pic>
        <p:nvPicPr>
          <p:cNvPr id="2050" name="Picture 2" descr="Image result for shipping c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374" y="3886200"/>
            <a:ext cx="3570426" cy="242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60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No hotel charges are allowed on the P-Card for State of Mississippi employees</a:t>
            </a:r>
          </a:p>
          <a:p>
            <a:pPr lvl="1"/>
            <a:r>
              <a:rPr lang="en-US" dirty="0" smtClean="0">
                <a:latin typeface="Times New Roman" panose="02020603050405020304" pitchFamily="18" charset="0"/>
                <a:cs typeface="Times New Roman" panose="02020603050405020304" pitchFamily="18" charset="0"/>
              </a:rPr>
              <a:t>Only use the travel card for travel related expenses</a:t>
            </a:r>
          </a:p>
          <a:p>
            <a:r>
              <a:rPr lang="en-US" dirty="0" smtClean="0">
                <a:latin typeface="Times New Roman" panose="02020603050405020304" pitchFamily="18" charset="0"/>
                <a:cs typeface="Times New Roman" panose="02020603050405020304" pitchFamily="18" charset="0"/>
              </a:rPr>
              <a:t>Only hotel charges that can be allowed on the P-card are for the following:</a:t>
            </a:r>
          </a:p>
          <a:p>
            <a:pPr lvl="1"/>
            <a:r>
              <a:rPr lang="en-US" dirty="0" smtClean="0">
                <a:latin typeface="Times New Roman" panose="02020603050405020304" pitchFamily="18" charset="0"/>
                <a:cs typeface="Times New Roman" panose="02020603050405020304" pitchFamily="18" charset="0"/>
              </a:rPr>
              <a:t>Visitors of the state</a:t>
            </a:r>
          </a:p>
          <a:p>
            <a:pPr lvl="1"/>
            <a:r>
              <a:rPr lang="en-US" dirty="0" smtClean="0">
                <a:latin typeface="Times New Roman" panose="02020603050405020304" pitchFamily="18" charset="0"/>
                <a:cs typeface="Times New Roman" panose="02020603050405020304" pitchFamily="18" charset="0"/>
              </a:rPr>
              <a:t>For conference rooms/meeting spaces within a hotel</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Hotel Charges</a:t>
            </a:r>
            <a:endParaRPr lang="en-US" dirty="0"/>
          </a:p>
        </p:txBody>
      </p:sp>
    </p:spTree>
    <p:extLst>
      <p:ext uri="{BB962C8B-B14F-4D97-AF65-F5344CB8AC3E}">
        <p14:creationId xmlns:p14="http://schemas.microsoft.com/office/powerpoint/2010/main" val="2819930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Cj0295450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858000" y="4419600"/>
            <a:ext cx="20574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Rectangle 2"/>
          <p:cNvSpPr>
            <a:spLocks noGrp="1" noChangeArrowheads="1"/>
          </p:cNvSpPr>
          <p:nvPr>
            <p:ph type="title"/>
          </p:nvPr>
        </p:nvSpPr>
        <p:spPr>
          <a:xfrm>
            <a:off x="457200" y="304800"/>
            <a:ext cx="8229600" cy="1143000"/>
          </a:xfrm>
        </p:spPr>
        <p:txBody>
          <a:bodyPr/>
          <a:lstStyle/>
          <a:p>
            <a:pPr eaLnBrk="1" hangingPunct="1"/>
            <a:r>
              <a:rPr lang="en-US" dirty="0" smtClean="0"/>
              <a:t>Split Purchases</a:t>
            </a:r>
          </a:p>
        </p:txBody>
      </p:sp>
      <p:sp>
        <p:nvSpPr>
          <p:cNvPr id="18435" name="Rectangle 3"/>
          <p:cNvSpPr>
            <a:spLocks noGrp="1" noChangeArrowheads="1"/>
          </p:cNvSpPr>
          <p:nvPr>
            <p:ph type="body" idx="4294967295"/>
          </p:nvPr>
        </p:nvSpPr>
        <p:spPr>
          <a:xfrm>
            <a:off x="240665" y="1478280"/>
            <a:ext cx="8598535" cy="4114800"/>
          </a:xfrm>
        </p:spPr>
        <p:txBody>
          <a:bodyPr/>
          <a:lstStyle/>
          <a:p>
            <a:pPr eaLnBrk="1" hangingPunct="1">
              <a:lnSpc>
                <a:spcPct val="90000"/>
              </a:lnSpc>
            </a:pPr>
            <a:endParaRPr lang="en-US" sz="2400" dirty="0" smtClean="0"/>
          </a:p>
          <a:p>
            <a:pPr>
              <a:lnSpc>
                <a:spcPct val="90000"/>
              </a:lnSpc>
            </a:pPr>
            <a:r>
              <a:rPr lang="en-US" sz="2400" dirty="0">
                <a:latin typeface="Times New Roman" panose="02020603050405020304" pitchFamily="18" charset="0"/>
                <a:cs typeface="Times New Roman" panose="02020603050405020304" pitchFamily="18" charset="0"/>
              </a:rPr>
              <a:t>The maximum amount of a Procurement Card Purchase is $5,000</a:t>
            </a:r>
          </a:p>
          <a:p>
            <a:pPr>
              <a:lnSpc>
                <a:spcPct val="90000"/>
              </a:lnSpc>
            </a:pPr>
            <a:r>
              <a:rPr lang="en-US" sz="2400" dirty="0" smtClean="0">
                <a:latin typeface="Times New Roman" panose="02020603050405020304" pitchFamily="18" charset="0"/>
                <a:cs typeface="Times New Roman" panose="02020603050405020304" pitchFamily="18" charset="0"/>
              </a:rPr>
              <a:t>Split purchases are not allowed and can not be processed with a state p-card</a:t>
            </a:r>
          </a:p>
          <a:p>
            <a:pPr lvl="1">
              <a:lnSpc>
                <a:spcPct val="90000"/>
              </a:lnSpc>
            </a:pPr>
            <a:r>
              <a:rPr lang="en-US" sz="2000" dirty="0" smtClean="0">
                <a:latin typeface="Times New Roman" panose="02020603050405020304" pitchFamily="18" charset="0"/>
                <a:cs typeface="Times New Roman" panose="02020603050405020304" pitchFamily="18" charset="0"/>
              </a:rPr>
              <a:t>Split </a:t>
            </a:r>
            <a:r>
              <a:rPr lang="en-US" sz="2000" dirty="0">
                <a:latin typeface="Times New Roman" panose="02020603050405020304" pitchFamily="18" charset="0"/>
                <a:cs typeface="Times New Roman" panose="02020603050405020304" pitchFamily="18" charset="0"/>
              </a:rPr>
              <a:t>purchases is defined as splitting one purchase totaling more than $5,000 into several to circumvent the $5,000 </a:t>
            </a:r>
            <a:r>
              <a:rPr lang="en-US" sz="2000" dirty="0" smtClean="0">
                <a:latin typeface="Times New Roman" panose="02020603050405020304" pitchFamily="18" charset="0"/>
                <a:cs typeface="Times New Roman" panose="02020603050405020304" pitchFamily="18" charset="0"/>
              </a:rPr>
              <a:t>limit</a:t>
            </a:r>
            <a:endParaRPr lang="en-US" sz="20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smtClean="0">
                <a:latin typeface="Times New Roman" panose="02020603050405020304" pitchFamily="18" charset="0"/>
                <a:cs typeface="Times New Roman" panose="02020603050405020304" pitchFamily="18" charset="0"/>
              </a:rPr>
              <a:t>Purchases over $5,000 must be on a purchase order and requires two written quotes</a:t>
            </a:r>
          </a:p>
          <a:p>
            <a:pPr eaLnBrk="1" hangingPunct="1">
              <a:lnSpc>
                <a:spcPct val="90000"/>
              </a:lnSpc>
              <a:buFont typeface="Wingdings" pitchFamily="2" charset="2"/>
              <a:buNone/>
            </a:pPr>
            <a:endParaRPr lang="en-US" sz="2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9" descr="MPj0316868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267200" y="5181600"/>
            <a:ext cx="4145973" cy="1447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5"/>
          <p:cNvSpPr>
            <a:spLocks noGrp="1" noChangeArrowheads="1"/>
          </p:cNvSpPr>
          <p:nvPr>
            <p:ph type="title"/>
          </p:nvPr>
        </p:nvSpPr>
        <p:spPr/>
        <p:txBody>
          <a:bodyPr/>
          <a:lstStyle/>
          <a:p>
            <a:pPr eaLnBrk="1" hangingPunct="1"/>
            <a:r>
              <a:rPr lang="en-US" dirty="0" smtClean="0"/>
              <a:t>TAXES</a:t>
            </a:r>
          </a:p>
        </p:txBody>
      </p:sp>
      <p:sp>
        <p:nvSpPr>
          <p:cNvPr id="17411" name="Rectangle 8"/>
          <p:cNvSpPr>
            <a:spLocks noGrp="1" noChangeArrowheads="1"/>
          </p:cNvSpPr>
          <p:nvPr>
            <p:ph type="body" idx="4294967295"/>
          </p:nvPr>
        </p:nvSpPr>
        <p:spPr>
          <a:xfrm>
            <a:off x="304800" y="1219200"/>
            <a:ext cx="8686800" cy="4191000"/>
          </a:xfrm>
        </p:spPr>
        <p:txBody>
          <a:bodyPr>
            <a:normAutofit/>
          </a:bodyPr>
          <a:lstStyle/>
          <a:p>
            <a:pPr eaLnBrk="1" hangingPunct="1"/>
            <a:endParaRPr lang="en-US" sz="24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State of MS sales tax should not be charged to the procurement card</a:t>
            </a:r>
          </a:p>
          <a:p>
            <a:pPr lvl="1"/>
            <a:r>
              <a:rPr lang="en-US" sz="2400" dirty="0" smtClean="0">
                <a:latin typeface="Times New Roman" panose="02020603050405020304" pitchFamily="18" charset="0"/>
                <a:cs typeface="Times New Roman" panose="02020603050405020304" pitchFamily="18" charset="0"/>
              </a:rPr>
              <a:t>Internet and </a:t>
            </a:r>
            <a:r>
              <a:rPr lang="en-US" altLang="en-US" sz="2400" dirty="0">
                <a:latin typeface="Times New Roman" panose="02020603050405020304" pitchFamily="18" charset="0"/>
              </a:rPr>
              <a:t>out-of-state purchases are </a:t>
            </a:r>
            <a:r>
              <a:rPr lang="en-US" altLang="en-US" sz="2400" dirty="0" smtClean="0">
                <a:latin typeface="Times New Roman" panose="02020603050405020304" pitchFamily="18" charset="0"/>
              </a:rPr>
              <a:t>exempt </a:t>
            </a:r>
            <a:r>
              <a:rPr lang="en-US" altLang="en-US" sz="2400" dirty="0">
                <a:latin typeface="Times New Roman" panose="02020603050405020304" pitchFamily="18" charset="0"/>
              </a:rPr>
              <a:t>from </a:t>
            </a:r>
            <a:r>
              <a:rPr lang="en-US" altLang="en-US" sz="2400" dirty="0" smtClean="0">
                <a:latin typeface="Times New Roman" panose="02020603050405020304" pitchFamily="18" charset="0"/>
              </a:rPr>
              <a:t>the no sales taxes rule</a:t>
            </a:r>
            <a:endParaRPr lang="en-US" sz="24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Responsibility of user to inform vendor of tax exempt status </a:t>
            </a:r>
          </a:p>
          <a:p>
            <a:pPr eaLnBrk="1" hangingPunct="1"/>
            <a:r>
              <a:rPr lang="en-US" sz="2400" dirty="0" smtClean="0">
                <a:latin typeface="Times New Roman" panose="02020603050405020304" pitchFamily="18" charset="0"/>
                <a:cs typeface="Times New Roman" panose="02020603050405020304" pitchFamily="18" charset="0"/>
              </a:rPr>
              <a:t>If charged tax, user should obtain a credit</a:t>
            </a:r>
          </a:p>
          <a:p>
            <a:pPr eaLnBrk="1" hangingPunct="1"/>
            <a:r>
              <a:rPr lang="en-US" sz="2400" dirty="0" smtClean="0">
                <a:latin typeface="Times New Roman" panose="02020603050405020304" pitchFamily="18" charset="0"/>
                <a:cs typeface="Times New Roman" panose="02020603050405020304" pitchFamily="18" charset="0"/>
              </a:rPr>
              <a:t>If no credit is obtained, the cardholder must submit payment to the agency for the total tax amount charged during that transaction</a:t>
            </a:r>
          </a:p>
          <a:p>
            <a:pPr eaLnBrk="1" hangingPunct="1"/>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lstStyle/>
          <a:p>
            <a:r>
              <a:rPr lang="en-US" sz="2400" dirty="0">
                <a:latin typeface="Times New Roman" panose="02020603050405020304" pitchFamily="18" charset="0"/>
                <a:cs typeface="Times New Roman" panose="02020603050405020304" pitchFamily="18" charset="0"/>
              </a:rPr>
              <a:t>MS Code section 31-7-9 (1) (d) prohibits a vendor from imposing a surcharge on the P-Card </a:t>
            </a:r>
          </a:p>
          <a:p>
            <a:r>
              <a:rPr lang="en-US" sz="2400" dirty="0">
                <a:latin typeface="Times New Roman" panose="02020603050405020304" pitchFamily="18" charset="0"/>
                <a:cs typeface="Times New Roman" panose="02020603050405020304" pitchFamily="18" charset="0"/>
              </a:rPr>
              <a:t>Surcharge is when the vendor is </a:t>
            </a:r>
            <a:r>
              <a:rPr lang="en-US" sz="2400" dirty="0" smtClean="0">
                <a:latin typeface="Times New Roman" panose="02020603050405020304" pitchFamily="18" charset="0"/>
                <a:cs typeface="Times New Roman" panose="02020603050405020304" pitchFamily="18" charset="0"/>
              </a:rPr>
              <a:t>charging an </a:t>
            </a:r>
            <a:r>
              <a:rPr lang="en-US" sz="2400" dirty="0">
                <a:latin typeface="Times New Roman" panose="02020603050405020304" pitchFamily="18" charset="0"/>
                <a:cs typeface="Times New Roman" panose="02020603050405020304" pitchFamily="18" charset="0"/>
              </a:rPr>
              <a:t>extra fee just because </a:t>
            </a:r>
            <a:r>
              <a:rPr lang="en-US" sz="2400" dirty="0" smtClean="0">
                <a:latin typeface="Times New Roman" panose="02020603050405020304" pitchFamily="18" charset="0"/>
                <a:cs typeface="Times New Roman" panose="02020603050405020304" pitchFamily="18" charset="0"/>
              </a:rPr>
              <a:t>the form of payment is credit card and </a:t>
            </a:r>
            <a:r>
              <a:rPr lang="en-US" sz="2400" dirty="0">
                <a:latin typeface="Times New Roman" panose="02020603050405020304" pitchFamily="18" charset="0"/>
                <a:cs typeface="Times New Roman" panose="02020603050405020304" pitchFamily="18" charset="0"/>
              </a:rPr>
              <a:t>not </a:t>
            </a:r>
            <a:r>
              <a:rPr lang="en-US" sz="2400" dirty="0" smtClean="0">
                <a:latin typeface="Times New Roman" panose="02020603050405020304" pitchFamily="18" charset="0"/>
                <a:cs typeface="Times New Roman" panose="02020603050405020304" pitchFamily="18" charset="0"/>
              </a:rPr>
              <a:t>cash</a:t>
            </a:r>
          </a:p>
          <a:p>
            <a:r>
              <a:rPr lang="en-US" sz="2400" dirty="0" smtClean="0">
                <a:latin typeface="Times New Roman" panose="02020603050405020304" pitchFamily="18" charset="0"/>
                <a:cs typeface="Times New Roman" panose="02020603050405020304" pitchFamily="18" charset="0"/>
              </a:rPr>
              <a:t>If a surcharge occurs during a transaction, the card user should obtain a credit from the vendor</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r>
              <a:rPr lang="en-US" dirty="0" smtClean="0"/>
              <a:t>Surcharges</a:t>
            </a:r>
            <a:endParaRPr lang="en-US" dirty="0"/>
          </a:p>
        </p:txBody>
      </p:sp>
    </p:spTree>
    <p:extLst>
      <p:ext uri="{BB962C8B-B14F-4D97-AF65-F5344CB8AC3E}">
        <p14:creationId xmlns:p14="http://schemas.microsoft.com/office/powerpoint/2010/main" val="2698999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p-card can be used to purchase items off state contract</a:t>
            </a:r>
          </a:p>
          <a:p>
            <a:pPr lvl="1"/>
            <a:r>
              <a:rPr lang="en-US" dirty="0" smtClean="0">
                <a:latin typeface="Times New Roman" panose="02020603050405020304" pitchFamily="18" charset="0"/>
                <a:cs typeface="Times New Roman" panose="02020603050405020304" pitchFamily="18" charset="0"/>
              </a:rPr>
              <a:t>As well as sole-source items</a:t>
            </a:r>
          </a:p>
          <a:p>
            <a:pPr lvl="1"/>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When using the p-card for sole source items please be aware that:</a:t>
            </a:r>
          </a:p>
          <a:p>
            <a:pPr lvl="1"/>
            <a:r>
              <a:rPr lang="en-US" dirty="0" smtClean="0">
                <a:latin typeface="Times New Roman" panose="02020603050405020304" pitchFamily="18" charset="0"/>
                <a:cs typeface="Times New Roman" panose="02020603050405020304" pitchFamily="18" charset="0"/>
              </a:rPr>
              <a:t>The card can only be used for one time purchases</a:t>
            </a:r>
          </a:p>
          <a:p>
            <a:pPr lvl="1"/>
            <a:r>
              <a:rPr lang="en-US" dirty="0" smtClean="0">
                <a:latin typeface="Times New Roman" panose="02020603050405020304" pitchFamily="18" charset="0"/>
                <a:cs typeface="Times New Roman" panose="02020603050405020304" pitchFamily="18" charset="0"/>
              </a:rPr>
              <a:t>If a contract has been established, a purchase order will be necessary to pay the vendor</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228600" y="274638"/>
            <a:ext cx="8915400" cy="1143000"/>
          </a:xfrm>
        </p:spPr>
        <p:txBody>
          <a:bodyPr>
            <a:normAutofit fontScale="90000"/>
          </a:bodyPr>
          <a:lstStyle/>
          <a:p>
            <a:r>
              <a:rPr lang="en-US" dirty="0" smtClean="0"/>
              <a:t>Paying for Contract/Sole Source Items </a:t>
            </a:r>
            <a:endParaRPr lang="en-US" dirty="0"/>
          </a:p>
        </p:txBody>
      </p:sp>
    </p:spTree>
    <p:extLst>
      <p:ext uri="{BB962C8B-B14F-4D97-AF65-F5344CB8AC3E}">
        <p14:creationId xmlns:p14="http://schemas.microsoft.com/office/powerpoint/2010/main" val="1949704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dirty="0" smtClean="0">
                <a:latin typeface="Times New Roman" panose="02020603050405020304" pitchFamily="18" charset="0"/>
                <a:cs typeface="Times New Roman" panose="02020603050405020304" pitchFamily="18" charset="0"/>
              </a:rPr>
              <a:t>In the event that a true mistake has been made and a credit is not obtainable or an item is not returnable complete the following:</a:t>
            </a:r>
          </a:p>
          <a:p>
            <a:r>
              <a:rPr lang="en-US" sz="2000" dirty="0" smtClean="0">
                <a:latin typeface="Times New Roman" panose="02020603050405020304" pitchFamily="18" charset="0"/>
                <a:cs typeface="Times New Roman" panose="02020603050405020304" pitchFamily="18" charset="0"/>
              </a:rPr>
              <a:t>Notify program coordinator of mistake</a:t>
            </a:r>
          </a:p>
          <a:p>
            <a:r>
              <a:rPr lang="en-US" sz="2000" dirty="0" smtClean="0">
                <a:latin typeface="Times New Roman" panose="02020603050405020304" pitchFamily="18" charset="0"/>
                <a:cs typeface="Times New Roman" panose="02020603050405020304" pitchFamily="18" charset="0"/>
              </a:rPr>
              <a:t>Type a justification memo with complete details of the situation</a:t>
            </a:r>
          </a:p>
          <a:p>
            <a:r>
              <a:rPr lang="en-US" sz="2000" dirty="0" smtClean="0">
                <a:latin typeface="Times New Roman" panose="02020603050405020304" pitchFamily="18" charset="0"/>
                <a:cs typeface="Times New Roman" panose="02020603050405020304" pitchFamily="18" charset="0"/>
              </a:rPr>
              <a:t>Place memo with the monthly statement and receipt of items purchased  </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When a Mistake is Made</a:t>
            </a:r>
            <a:endParaRPr lang="en-US" dirty="0"/>
          </a:p>
        </p:txBody>
      </p:sp>
    </p:spTree>
    <p:extLst>
      <p:ext uri="{BB962C8B-B14F-4D97-AF65-F5344CB8AC3E}">
        <p14:creationId xmlns:p14="http://schemas.microsoft.com/office/powerpoint/2010/main" val="213528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0"/>
            <a:ext cx="7772400" cy="1829761"/>
          </a:xfrm>
        </p:spPr>
        <p:txBody>
          <a:bodyPr/>
          <a:lstStyle/>
          <a:p>
            <a:r>
              <a:rPr lang="en-US" dirty="0" smtClean="0"/>
              <a:t>TRAVEL CARD PROGRAM</a:t>
            </a:r>
            <a:endParaRPr lang="en-US" dirty="0"/>
          </a:p>
        </p:txBody>
      </p:sp>
      <p:pic>
        <p:nvPicPr>
          <p:cNvPr id="1026" name="Picture 2" descr="http://www.greedyrates.ca/blog/wp-content/uploads/2015/05/Best-travel-credit-card-Can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3277"/>
            <a:ext cx="5257800" cy="295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5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85000" lnSpcReduction="20000"/>
          </a:bodyPr>
          <a:lstStyle/>
          <a:p>
            <a:pPr marL="109728" indent="0">
              <a:buNone/>
            </a:pPr>
            <a:r>
              <a:rPr lang="en-US" sz="3200" dirty="0">
                <a:latin typeface="Times New Roman" panose="02020603050405020304" pitchFamily="18" charset="0"/>
                <a:cs typeface="Times New Roman" panose="02020603050405020304" pitchFamily="18" charset="0"/>
              </a:rPr>
              <a:t>OPTFM Travel Card Staff</a:t>
            </a:r>
          </a:p>
          <a:p>
            <a:pPr marL="109728" indent="0">
              <a:buNone/>
            </a:pPr>
            <a:endParaRPr lang="en-US" sz="2000" dirty="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Laurie Pierce, Travel Manager</a:t>
            </a:r>
          </a:p>
          <a:p>
            <a:pPr marL="109728" indent="0">
              <a:buNone/>
            </a:pPr>
            <a:r>
              <a:rPr lang="en-US" dirty="0">
                <a:latin typeface="Times New Roman" panose="02020603050405020304" pitchFamily="18" charset="0"/>
                <a:cs typeface="Times New Roman" panose="02020603050405020304" pitchFamily="18" charset="0"/>
              </a:rPr>
              <a:t>Laurie oversees the </a:t>
            </a:r>
            <a:r>
              <a:rPr lang="en-US" dirty="0" smtClean="0">
                <a:latin typeface="Times New Roman" panose="02020603050405020304" pitchFamily="18" charset="0"/>
                <a:cs typeface="Times New Roman" panose="02020603050405020304" pitchFamily="18" charset="0"/>
              </a:rPr>
              <a:t>Travel </a:t>
            </a:r>
            <a:r>
              <a:rPr lang="en-US" dirty="0">
                <a:latin typeface="Times New Roman" panose="02020603050405020304" pitchFamily="18" charset="0"/>
                <a:cs typeface="Times New Roman" panose="02020603050405020304" pitchFamily="18" charset="0"/>
              </a:rPr>
              <a:t>Card Program’s day to day operations and may be reached at:</a:t>
            </a:r>
          </a:p>
          <a:p>
            <a:pPr marL="109728" indent="0">
              <a:buNone/>
            </a:pPr>
            <a:r>
              <a:rPr lang="en-US" u="sng" dirty="0">
                <a:latin typeface="Times New Roman" panose="02020603050405020304" pitchFamily="18" charset="0"/>
                <a:cs typeface="Times New Roman" panose="02020603050405020304" pitchFamily="18" charset="0"/>
                <a:hlinkClick r:id="rId3"/>
              </a:rPr>
              <a:t>laurie.pierce@dfa.ms.gov</a:t>
            </a:r>
            <a:r>
              <a:rPr lang="en-US" u="sng"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601.359.3647 - phone</a:t>
            </a:r>
          </a:p>
          <a:p>
            <a:pPr marL="109728" indent="0">
              <a:buNone/>
            </a:pP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Symone Bounds, State Procurement Card Administrator</a:t>
            </a:r>
          </a:p>
          <a:p>
            <a:pPr marL="109728" indent="0">
              <a:buNone/>
            </a:pPr>
            <a:r>
              <a:rPr lang="en-US" dirty="0">
                <a:latin typeface="Times New Roman" panose="02020603050405020304" pitchFamily="18" charset="0"/>
                <a:cs typeface="Times New Roman" panose="02020603050405020304" pitchFamily="18" charset="0"/>
              </a:rPr>
              <a:t>Symone is Laurie’s backup.  If you are unable to reach Laurie, please contact Symone at: </a:t>
            </a:r>
          </a:p>
          <a:p>
            <a:pPr marL="109728" indent="0">
              <a:buNone/>
            </a:pPr>
            <a:r>
              <a:rPr lang="en-US" u="sng" dirty="0">
                <a:latin typeface="Times New Roman" panose="02020603050405020304" pitchFamily="18" charset="0"/>
                <a:cs typeface="Times New Roman" panose="02020603050405020304" pitchFamily="18" charset="0"/>
                <a:hlinkClick r:id="rId4"/>
              </a:rPr>
              <a:t>symone.bounds@dfa.ms.gov</a:t>
            </a:r>
            <a:r>
              <a:rPr lang="en-US" dirty="0">
                <a:latin typeface="Times New Roman" panose="02020603050405020304" pitchFamily="18" charset="0"/>
                <a:cs typeface="Times New Roman" panose="02020603050405020304" pitchFamily="18" charset="0"/>
              </a:rPr>
              <a:t> </a:t>
            </a:r>
          </a:p>
          <a:p>
            <a:pPr marL="109728" indent="0">
              <a:buNone/>
            </a:pPr>
            <a:r>
              <a:rPr lang="en-US" dirty="0">
                <a:latin typeface="Times New Roman" panose="02020603050405020304" pitchFamily="18" charset="0"/>
                <a:cs typeface="Times New Roman" panose="02020603050405020304" pitchFamily="18" charset="0"/>
              </a:rPr>
              <a:t>601.359.9373</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14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Card Program Overview</a:t>
            </a: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Tool </a:t>
            </a:r>
            <a:r>
              <a:rPr lang="en-US" sz="2400" dirty="0">
                <a:latin typeface="Times New Roman" panose="02020603050405020304" pitchFamily="18" charset="0"/>
                <a:cs typeface="Times New Roman" panose="02020603050405020304" pitchFamily="18" charset="0"/>
              </a:rPr>
              <a:t>that may replace the traditional purchasing method of purchasing airline tickets, booking hotel rooms, paying for vehicle rental services and more</a:t>
            </a:r>
          </a:p>
        </p:txBody>
      </p:sp>
    </p:spTree>
    <p:extLst>
      <p:ext uri="{BB962C8B-B14F-4D97-AF65-F5344CB8AC3E}">
        <p14:creationId xmlns:p14="http://schemas.microsoft.com/office/powerpoint/2010/main" val="344348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employing entity can establish rules in conjunction with the rules/regulations set by DFA-OPTFM</a:t>
            </a:r>
          </a:p>
          <a:p>
            <a:r>
              <a:rPr lang="en-US" dirty="0" smtClean="0">
                <a:latin typeface="Times New Roman" panose="02020603050405020304" pitchFamily="18" charset="0"/>
                <a:cs typeface="Times New Roman" panose="02020603050405020304" pitchFamily="18" charset="0"/>
              </a:rPr>
              <a:t>Those entity established rules can be more strict; however, those entity rules cannot be more broad</a:t>
            </a:r>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r>
              <a:rPr lang="en-US" dirty="0" smtClean="0"/>
              <a:t>Rights of the Entity</a:t>
            </a:r>
            <a:endParaRPr lang="en-US" dirty="0"/>
          </a:p>
        </p:txBody>
      </p:sp>
    </p:spTree>
    <p:extLst>
      <p:ext uri="{BB962C8B-B14F-4D97-AF65-F5344CB8AC3E}">
        <p14:creationId xmlns:p14="http://schemas.microsoft.com/office/powerpoint/2010/main" val="2117051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Card Guidelines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Travel Card Guidelines provides Program Coordinators and Cardholders with policies and procedures necessary to remain in compliance with the School District Travel Card Program rules and regulations as set forth by the Office of Purchasing, Travel and Fleet Management, as well as applicable state </a:t>
            </a:r>
            <a:r>
              <a:rPr lang="en-US" dirty="0" smtClean="0">
                <a:latin typeface="Times New Roman" panose="02020603050405020304" pitchFamily="18" charset="0"/>
                <a:cs typeface="Times New Roman" panose="02020603050405020304" pitchFamily="18" charset="0"/>
              </a:rPr>
              <a:t>laws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guidelines can </a:t>
            </a:r>
            <a:r>
              <a:rPr lang="en-US" dirty="0">
                <a:latin typeface="Times New Roman" panose="02020603050405020304" pitchFamily="18" charset="0"/>
                <a:cs typeface="Times New Roman" panose="02020603050405020304" pitchFamily="18" charset="0"/>
              </a:rPr>
              <a:t>be found at: </a:t>
            </a:r>
            <a:r>
              <a:rPr lang="en-US" dirty="0">
                <a:latin typeface="Times New Roman" panose="02020603050405020304" pitchFamily="18" charset="0"/>
                <a:cs typeface="Times New Roman" panose="02020603050405020304" pitchFamily="18" charset="0"/>
                <a:hlinkClick r:id="rId3"/>
              </a:rPr>
              <a:t>http://</a:t>
            </a:r>
            <a:r>
              <a:rPr lang="en-US" dirty="0" smtClean="0">
                <a:latin typeface="Times New Roman" panose="02020603050405020304" pitchFamily="18" charset="0"/>
                <a:cs typeface="Times New Roman" panose="02020603050405020304" pitchFamily="18" charset="0"/>
                <a:hlinkClick r:id="rId3"/>
              </a:rPr>
              <a:t>www.dfa.ms.gov/media/1569/travelcardguidelines.pdf</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165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Conditions</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All entities are required to:</a:t>
            </a:r>
          </a:p>
          <a:p>
            <a:pPr lvl="1"/>
            <a:r>
              <a:rPr lang="en-US" dirty="0">
                <a:latin typeface="Times New Roman" panose="02020603050405020304" pitchFamily="18" charset="0"/>
                <a:cs typeface="Times New Roman" panose="02020603050405020304" pitchFamily="18" charset="0"/>
              </a:rPr>
              <a:t>Designate personnel to manage the program (recommend one Program Coordinator and one alternate as a backup)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Comply </a:t>
            </a:r>
            <a:r>
              <a:rPr lang="en-US" dirty="0">
                <a:latin typeface="Times New Roman" panose="02020603050405020304" pitchFamily="18" charset="0"/>
                <a:cs typeface="Times New Roman" panose="02020603050405020304" pitchFamily="18" charset="0"/>
              </a:rPr>
              <a:t>with applicable State Travel Policies and </a:t>
            </a:r>
            <a:r>
              <a:rPr lang="en-US" dirty="0" smtClean="0">
                <a:latin typeface="Times New Roman" panose="02020603050405020304" pitchFamily="18" charset="0"/>
                <a:cs typeface="Times New Roman" panose="02020603050405020304" pitchFamily="18" charset="0"/>
              </a:rPr>
              <a:t>Guidelines </a:t>
            </a:r>
          </a:p>
          <a:p>
            <a:pPr lvl="1"/>
            <a:r>
              <a:rPr lang="en-US" dirty="0" smtClean="0">
                <a:latin typeface="Times New Roman" panose="02020603050405020304" pitchFamily="18" charset="0"/>
                <a:cs typeface="Times New Roman" panose="02020603050405020304" pitchFamily="18" charset="0"/>
              </a:rPr>
              <a:t>Adopt </a:t>
            </a:r>
            <a:r>
              <a:rPr lang="en-US" dirty="0">
                <a:latin typeface="Times New Roman" panose="02020603050405020304" pitchFamily="18" charset="0"/>
                <a:cs typeface="Times New Roman" panose="02020603050405020304" pitchFamily="18" charset="0"/>
              </a:rPr>
              <a:t>limits and requirements in accordance with the information found throughout these </a:t>
            </a:r>
            <a:r>
              <a:rPr lang="en-US" dirty="0" smtClean="0">
                <a:latin typeface="Times New Roman" panose="02020603050405020304" pitchFamily="18" charset="0"/>
                <a:cs typeface="Times New Roman" panose="02020603050405020304" pitchFamily="18" charset="0"/>
              </a:rPr>
              <a:t>guidelines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318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fontScale="90000"/>
          </a:bodyPr>
          <a:lstStyle/>
          <a:p>
            <a:r>
              <a:rPr lang="en-US" dirty="0" smtClean="0"/>
              <a:t>Program Coordinator Responsibilities</a:t>
            </a:r>
            <a:endParaRPr lang="en-US" dirty="0"/>
          </a:p>
        </p:txBody>
      </p:sp>
      <p:sp>
        <p:nvSpPr>
          <p:cNvPr id="3" name="Content Placeholder 2"/>
          <p:cNvSpPr>
            <a:spLocks noGrp="1"/>
          </p:cNvSpPr>
          <p:nvPr>
            <p:ph idx="1"/>
          </p:nvPr>
        </p:nvSpPr>
        <p:spPr/>
        <p:txBody>
          <a:bodyPr>
            <a:normAutofit fontScale="62500" lnSpcReduction="20000"/>
          </a:bodyPr>
          <a:lstStyle/>
          <a:p>
            <a:pPr marL="109728" indent="0">
              <a:buNone/>
            </a:pPr>
            <a:r>
              <a:rPr lang="en-US" sz="2800" dirty="0">
                <a:latin typeface="Times New Roman" panose="02020603050405020304" pitchFamily="18" charset="0"/>
                <a:cs typeface="Times New Roman" panose="02020603050405020304" pitchFamily="18" charset="0"/>
              </a:rPr>
              <a:t>The Program Coordinator and/or alternate Program Coordinator will be responsible for:</a:t>
            </a:r>
          </a:p>
          <a:p>
            <a:r>
              <a:rPr lang="en-US" sz="2800" dirty="0">
                <a:latin typeface="Times New Roman" panose="02020603050405020304" pitchFamily="18" charset="0"/>
                <a:cs typeface="Times New Roman" panose="02020603050405020304" pitchFamily="18" charset="0"/>
              </a:rPr>
              <a:t>Selecting card/account type</a:t>
            </a:r>
          </a:p>
          <a:p>
            <a:r>
              <a:rPr lang="en-US" sz="2800" dirty="0">
                <a:latin typeface="Times New Roman" panose="02020603050405020304" pitchFamily="18" charset="0"/>
                <a:cs typeface="Times New Roman" panose="02020603050405020304" pitchFamily="18" charset="0"/>
              </a:rPr>
              <a:t>Establishing reasonable and appropriate travel limits and controls for the Travel Card Program accounts</a:t>
            </a:r>
          </a:p>
          <a:p>
            <a:r>
              <a:rPr lang="en-US" sz="2800" dirty="0">
                <a:latin typeface="Times New Roman" panose="02020603050405020304" pitchFamily="18" charset="0"/>
                <a:cs typeface="Times New Roman" panose="02020603050405020304" pitchFamily="18" charset="0"/>
              </a:rPr>
              <a:t>Maintaining cardholder agreement forms on file</a:t>
            </a:r>
          </a:p>
          <a:p>
            <a:r>
              <a:rPr lang="en-US" sz="2800" dirty="0">
                <a:latin typeface="Times New Roman" panose="02020603050405020304" pitchFamily="18" charset="0"/>
                <a:cs typeface="Times New Roman" panose="02020603050405020304" pitchFamily="18" charset="0"/>
              </a:rPr>
              <a:t>Collecting and signing all cardholder agreement forms</a:t>
            </a:r>
          </a:p>
          <a:p>
            <a:r>
              <a:rPr lang="en-US" sz="2800" dirty="0">
                <a:latin typeface="Times New Roman" panose="02020603050405020304" pitchFamily="18" charset="0"/>
                <a:cs typeface="Times New Roman" panose="02020603050405020304" pitchFamily="18" charset="0"/>
              </a:rPr>
              <a:t>Approving and submitting completed applications to OPTFM</a:t>
            </a:r>
          </a:p>
          <a:p>
            <a:r>
              <a:rPr lang="en-US" sz="2800" dirty="0">
                <a:latin typeface="Times New Roman" panose="02020603050405020304" pitchFamily="18" charset="0"/>
                <a:cs typeface="Times New Roman" panose="02020603050405020304" pitchFamily="18" charset="0"/>
              </a:rPr>
              <a:t>Distributing pertinent information to cardholders</a:t>
            </a:r>
          </a:p>
          <a:p>
            <a:r>
              <a:rPr lang="en-US" sz="2800" dirty="0">
                <a:latin typeface="Times New Roman" panose="02020603050405020304" pitchFamily="18" charset="0"/>
                <a:cs typeface="Times New Roman" panose="02020603050405020304" pitchFamily="18" charset="0"/>
              </a:rPr>
              <a:t>Creating stricter internal travel card policies if necessary</a:t>
            </a:r>
          </a:p>
          <a:p>
            <a:r>
              <a:rPr lang="en-US" sz="2800" dirty="0">
                <a:latin typeface="Times New Roman" panose="02020603050405020304" pitchFamily="18" charset="0"/>
                <a:cs typeface="Times New Roman" panose="02020603050405020304" pitchFamily="18" charset="0"/>
              </a:rPr>
              <a:t>Copying all documents (authorizations, receipts, etc.) for the files. </a:t>
            </a:r>
          </a:p>
          <a:p>
            <a:r>
              <a:rPr lang="en-US" sz="2800" dirty="0">
                <a:latin typeface="Times New Roman" panose="02020603050405020304" pitchFamily="18" charset="0"/>
                <a:cs typeface="Times New Roman" panose="02020603050405020304" pitchFamily="18" charset="0"/>
              </a:rPr>
              <a:t>Developing a filing system that accommodates monthly statements, supporting documentation, copies of cardholder agreements and applications, etc.</a:t>
            </a:r>
          </a:p>
          <a:p>
            <a:r>
              <a:rPr lang="en-US" sz="2800" dirty="0">
                <a:latin typeface="Times New Roman" panose="02020603050405020304" pitchFamily="18" charset="0"/>
                <a:cs typeface="Times New Roman" panose="02020603050405020304" pitchFamily="18" charset="0"/>
              </a:rPr>
              <a:t>Training card users on proper policy and procedures set by OPTFM as well as the entity.</a:t>
            </a:r>
          </a:p>
          <a:p>
            <a:r>
              <a:rPr lang="en-US" sz="2800" dirty="0">
                <a:latin typeface="Times New Roman" panose="02020603050405020304" pitchFamily="18" charset="0"/>
                <a:cs typeface="Times New Roman" panose="02020603050405020304" pitchFamily="18" charset="0"/>
              </a:rPr>
              <a:t>If cards are blocked at point of sale, the Program Coordinator should contact the Travel Office using the information at the end of this document.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063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Expenses</a:t>
            </a:r>
            <a:endParaRPr lang="en-US" dirty="0"/>
          </a:p>
        </p:txBody>
      </p:sp>
      <p:sp>
        <p:nvSpPr>
          <p:cNvPr id="3" name="Content Placeholder 2"/>
          <p:cNvSpPr>
            <a:spLocks noGrp="1"/>
          </p:cNvSpPr>
          <p:nvPr>
            <p:ph idx="1"/>
          </p:nvPr>
        </p:nvSpPr>
        <p:spPr/>
        <p:txBody>
          <a:bodyPr>
            <a:noAutofit/>
          </a:bodyPr>
          <a:lstStyle/>
          <a:p>
            <a:r>
              <a:rPr lang="en-US" sz="1800" dirty="0" smtClean="0">
                <a:latin typeface="Times New Roman" panose="02020603050405020304" pitchFamily="18" charset="0"/>
                <a:cs typeface="Times New Roman" panose="02020603050405020304" pitchFamily="18" charset="0"/>
              </a:rPr>
              <a:t>Airfare </a:t>
            </a:r>
          </a:p>
          <a:p>
            <a:r>
              <a:rPr lang="en-US" sz="1800" dirty="0" smtClean="0">
                <a:latin typeface="Times New Roman" panose="02020603050405020304" pitchFamily="18" charset="0"/>
                <a:cs typeface="Times New Roman" panose="02020603050405020304" pitchFamily="18" charset="0"/>
              </a:rPr>
              <a:t>Registration Fees</a:t>
            </a:r>
          </a:p>
          <a:p>
            <a:r>
              <a:rPr lang="en-US" sz="1800" dirty="0" smtClean="0">
                <a:latin typeface="Times New Roman" panose="02020603050405020304" pitchFamily="18" charset="0"/>
                <a:cs typeface="Times New Roman" panose="02020603050405020304" pitchFamily="18" charset="0"/>
              </a:rPr>
              <a:t> Lodging </a:t>
            </a:r>
            <a:r>
              <a:rPr lang="en-US" sz="1800" dirty="0">
                <a:latin typeface="Times New Roman" panose="02020603050405020304" pitchFamily="18" charset="0"/>
                <a:cs typeface="Times New Roman" panose="02020603050405020304" pitchFamily="18" charset="0"/>
              </a:rPr>
              <a:t>(room only, no incidental expenses allowed</a:t>
            </a:r>
            <a:r>
              <a:rPr lang="en-US" sz="1800" dirty="0" smtClean="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 Rental Vehicles</a:t>
            </a:r>
          </a:p>
          <a:p>
            <a:r>
              <a:rPr lang="en-US" sz="1800" dirty="0" smtClean="0">
                <a:latin typeface="Times New Roman" panose="02020603050405020304" pitchFamily="18" charset="0"/>
                <a:cs typeface="Times New Roman" panose="02020603050405020304" pitchFamily="18" charset="0"/>
              </a:rPr>
              <a:t>Taxi’s </a:t>
            </a:r>
          </a:p>
          <a:p>
            <a:r>
              <a:rPr lang="en-US" sz="1800" dirty="0" smtClean="0">
                <a:latin typeface="Times New Roman" panose="02020603050405020304" pitchFamily="18" charset="0"/>
                <a:cs typeface="Times New Roman" panose="02020603050405020304" pitchFamily="18" charset="0"/>
              </a:rPr>
              <a:t>Shuttles </a:t>
            </a:r>
          </a:p>
          <a:p>
            <a:r>
              <a:rPr lang="en-US" sz="1800" dirty="0" smtClean="0">
                <a:latin typeface="Times New Roman" panose="02020603050405020304" pitchFamily="18" charset="0"/>
                <a:cs typeface="Times New Roman" panose="02020603050405020304" pitchFamily="18" charset="0"/>
              </a:rPr>
              <a:t>Fuel </a:t>
            </a:r>
            <a:r>
              <a:rPr lang="en-US" sz="1800" dirty="0">
                <a:latin typeface="Times New Roman" panose="02020603050405020304" pitchFamily="18" charset="0"/>
                <a:cs typeface="Times New Roman" panose="02020603050405020304" pitchFamily="18" charset="0"/>
              </a:rPr>
              <a:t>for rental vehicles </a:t>
            </a:r>
            <a:endParaRPr lang="en-US" sz="1800" dirty="0" smtClean="0">
              <a:latin typeface="Times New Roman" panose="02020603050405020304" pitchFamily="18" charset="0"/>
              <a:cs typeface="Times New Roman" panose="02020603050405020304" pitchFamily="18" charset="0"/>
            </a:endParaRPr>
          </a:p>
          <a:p>
            <a:pPr lvl="1"/>
            <a:r>
              <a:rPr lang="en-US" sz="1400" dirty="0" smtClean="0">
                <a:latin typeface="Times New Roman" panose="02020603050405020304" pitchFamily="18" charset="0"/>
                <a:cs typeface="Times New Roman" panose="02020603050405020304" pitchFamily="18" charset="0"/>
              </a:rPr>
              <a:t>Note</a:t>
            </a:r>
            <a:r>
              <a:rPr lang="en-US" sz="1400" dirty="0">
                <a:latin typeface="Times New Roman" panose="02020603050405020304" pitchFamily="18" charset="0"/>
                <a:cs typeface="Times New Roman" panose="02020603050405020304" pitchFamily="18" charset="0"/>
              </a:rPr>
              <a:t>: Fuel purchases are an authorized expense only when the fuel is purchased for rental vehicles. Dates of fuel shall match the time period in which a vehicle was rented for payment of this expense. Fuel is considered an unauthorized expense when purchased for personal vehicles, fleet vehicles, etc</a:t>
            </a:r>
            <a:r>
              <a:rPr lang="en-US" sz="1400" dirty="0" smtClean="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Tolls</a:t>
            </a:r>
          </a:p>
          <a:p>
            <a:r>
              <a:rPr lang="en-US" sz="1800" dirty="0" smtClean="0">
                <a:latin typeface="Times New Roman" panose="02020603050405020304" pitchFamily="18" charset="0"/>
                <a:cs typeface="Times New Roman" panose="02020603050405020304" pitchFamily="18" charset="0"/>
              </a:rPr>
              <a:t>Parking </a:t>
            </a:r>
          </a:p>
          <a:p>
            <a:r>
              <a:rPr lang="en-US" sz="1800" dirty="0" smtClean="0">
                <a:latin typeface="Times New Roman" panose="02020603050405020304" pitchFamily="18" charset="0"/>
                <a:cs typeface="Times New Roman" panose="02020603050405020304" pitchFamily="18" charset="0"/>
              </a:rPr>
              <a:t>Business </a:t>
            </a:r>
            <a:r>
              <a:rPr lang="en-US" sz="1800" dirty="0">
                <a:latin typeface="Times New Roman" panose="02020603050405020304" pitchFamily="18" charset="0"/>
                <a:cs typeface="Times New Roman" panose="02020603050405020304" pitchFamily="18" charset="0"/>
              </a:rPr>
              <a:t>Related Internet Service </a:t>
            </a:r>
            <a:endParaRPr lang="en-US" sz="17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953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Expenses</a:t>
            </a:r>
            <a:endParaRPr lang="en-US" dirty="0"/>
          </a:p>
        </p:txBody>
      </p:sp>
      <p:sp>
        <p:nvSpPr>
          <p:cNvPr id="3" name="Content Placeholder 2"/>
          <p:cNvSpPr>
            <a:spLocks noGrp="1"/>
          </p:cNvSpPr>
          <p:nvPr>
            <p:ph idx="1"/>
          </p:nvPr>
        </p:nvSpPr>
        <p:spPr/>
        <p:txBody>
          <a:bodyPr numCol="2">
            <a:normAutofit fontScale="62500" lnSpcReduction="20000"/>
          </a:bodyPr>
          <a:lstStyle/>
          <a:p>
            <a:r>
              <a:rPr lang="en-US" dirty="0" smtClean="0">
                <a:latin typeface="Times New Roman" panose="02020603050405020304" pitchFamily="18" charset="0"/>
                <a:cs typeface="Times New Roman" panose="02020603050405020304" pitchFamily="18" charset="0"/>
              </a:rPr>
              <a:t>Travel </a:t>
            </a:r>
            <a:r>
              <a:rPr lang="en-US" dirty="0">
                <a:latin typeface="Times New Roman" panose="02020603050405020304" pitchFamily="18" charset="0"/>
                <a:cs typeface="Times New Roman" panose="02020603050405020304" pitchFamily="18" charset="0"/>
              </a:rPr>
              <a:t>expenses for non-entity employees on the individual or department card.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Business </a:t>
            </a:r>
            <a:r>
              <a:rPr lang="en-US" dirty="0">
                <a:latin typeface="Times New Roman" panose="02020603050405020304" pitchFamily="18" charset="0"/>
                <a:cs typeface="Times New Roman" panose="02020603050405020304" pitchFamily="18" charset="0"/>
              </a:rPr>
              <a:t>Related Airfare Combined with Personal </a:t>
            </a:r>
            <a:r>
              <a:rPr lang="en-US" dirty="0" smtClean="0">
                <a:latin typeface="Times New Roman" panose="02020603050405020304" pitchFamily="18" charset="0"/>
                <a:cs typeface="Times New Roman" panose="02020603050405020304" pitchFamily="18" charset="0"/>
              </a:rPr>
              <a:t>Airfare</a:t>
            </a:r>
          </a:p>
          <a:p>
            <a:r>
              <a:rPr lang="en-US" dirty="0" smtClean="0">
                <a:latin typeface="Times New Roman" panose="02020603050405020304" pitchFamily="18" charset="0"/>
                <a:cs typeface="Times New Roman" panose="02020603050405020304" pitchFamily="18" charset="0"/>
              </a:rPr>
              <a:t>Fuel </a:t>
            </a:r>
            <a:r>
              <a:rPr lang="en-US" dirty="0">
                <a:latin typeface="Times New Roman" panose="02020603050405020304" pitchFamily="18" charset="0"/>
                <a:cs typeface="Times New Roman" panose="02020603050405020304" pitchFamily="18" charset="0"/>
              </a:rPr>
              <a:t>for any other type vehicle than a rental, such as personal vehicles, fleet vehicles, etc.) as outlined in Section 110. Authorized </a:t>
            </a:r>
            <a:r>
              <a:rPr lang="en-US" dirty="0" smtClean="0">
                <a:latin typeface="Times New Roman" panose="02020603050405020304" pitchFamily="18" charset="0"/>
                <a:cs typeface="Times New Roman" panose="02020603050405020304" pitchFamily="18" charset="0"/>
              </a:rPr>
              <a:t>Expenses</a:t>
            </a:r>
          </a:p>
          <a:p>
            <a:r>
              <a:rPr lang="en-US" dirty="0" smtClean="0">
                <a:latin typeface="Times New Roman" panose="02020603050405020304" pitchFamily="18" charset="0"/>
                <a:cs typeface="Times New Roman" panose="02020603050405020304" pitchFamily="18" charset="0"/>
              </a:rPr>
              <a:t>Cash </a:t>
            </a:r>
            <a:r>
              <a:rPr lang="en-US" dirty="0">
                <a:latin typeface="Times New Roman" panose="02020603050405020304" pitchFamily="18" charset="0"/>
                <a:cs typeface="Times New Roman" panose="02020603050405020304" pitchFamily="18" charset="0"/>
              </a:rPr>
              <a:t>Advances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First </a:t>
            </a:r>
            <a:r>
              <a:rPr lang="en-US" dirty="0">
                <a:latin typeface="Times New Roman" panose="02020603050405020304" pitchFamily="18" charset="0"/>
                <a:cs typeface="Times New Roman" panose="02020603050405020304" pitchFamily="18" charset="0"/>
              </a:rPr>
              <a:t>Class and Business Class Travel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Preferred seating, business, first-class service may be authorized if at least one of the flight segments exceeds 6 hours. A flight segment is defined as time in the air between stopovers, changing aircraft, or change of airline. Preferred seating, business or first-class travel is not reimbursable unless approved in advance. A waiver signed by the entity head (or his designee) must be submitted and approved by OPT prior to the trip. </a:t>
            </a: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Travel </a:t>
            </a:r>
            <a:r>
              <a:rPr lang="en-US" dirty="0">
                <a:latin typeface="Times New Roman" panose="02020603050405020304" pitchFamily="18" charset="0"/>
                <a:cs typeface="Times New Roman" panose="02020603050405020304" pitchFamily="18" charset="0"/>
              </a:rPr>
              <a:t>expenses for traveling companions or spouses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Food </a:t>
            </a:r>
            <a:r>
              <a:rPr lang="en-US" dirty="0">
                <a:latin typeface="Times New Roman" panose="02020603050405020304" pitchFamily="18" charset="0"/>
                <a:cs typeface="Times New Roman" panose="02020603050405020304" pitchFamily="18" charset="0"/>
              </a:rPr>
              <a:t>and beverages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Personal </a:t>
            </a:r>
            <a:r>
              <a:rPr lang="en-US" dirty="0">
                <a:latin typeface="Times New Roman" panose="02020603050405020304" pitchFamily="18" charset="0"/>
                <a:cs typeface="Times New Roman" panose="02020603050405020304" pitchFamily="18" charset="0"/>
              </a:rPr>
              <a:t>Items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Laundry </a:t>
            </a:r>
          </a:p>
          <a:p>
            <a:r>
              <a:rPr lang="en-US" dirty="0" smtClean="0">
                <a:latin typeface="Times New Roman" panose="02020603050405020304" pitchFamily="18" charset="0"/>
                <a:cs typeface="Times New Roman" panose="02020603050405020304" pitchFamily="18" charset="0"/>
              </a:rPr>
              <a:t>Personal </a:t>
            </a:r>
            <a:r>
              <a:rPr lang="en-US" dirty="0">
                <a:latin typeface="Times New Roman" panose="02020603050405020304" pitchFamily="18" charset="0"/>
                <a:cs typeface="Times New Roman" panose="02020603050405020304" pitchFamily="18" charset="0"/>
              </a:rPr>
              <a:t>Calls </a:t>
            </a:r>
          </a:p>
          <a:p>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purchase for which the entity does not receive direct benefit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Unauthorized </a:t>
            </a:r>
            <a:r>
              <a:rPr lang="en-US" dirty="0">
                <a:latin typeface="Times New Roman" panose="02020603050405020304" pitchFamily="18" charset="0"/>
                <a:cs typeface="Times New Roman" panose="02020603050405020304" pitchFamily="18" charset="0"/>
              </a:rPr>
              <a:t>Hotel Incidentals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Movies </a:t>
            </a:r>
          </a:p>
          <a:p>
            <a:r>
              <a:rPr lang="en-US" dirty="0" smtClean="0">
                <a:latin typeface="Times New Roman" panose="02020603050405020304" pitchFamily="18" charset="0"/>
                <a:cs typeface="Times New Roman" panose="02020603050405020304" pitchFamily="18" charset="0"/>
              </a:rPr>
              <a:t>Meals </a:t>
            </a:r>
          </a:p>
          <a:p>
            <a:r>
              <a:rPr lang="en-US" dirty="0" smtClean="0">
                <a:latin typeface="Times New Roman" panose="02020603050405020304" pitchFamily="18" charset="0"/>
                <a:cs typeface="Times New Roman" panose="02020603050405020304" pitchFamily="18" charset="0"/>
              </a:rPr>
              <a:t>Alcohol </a:t>
            </a:r>
          </a:p>
          <a:p>
            <a:r>
              <a:rPr lang="en-US" dirty="0" smtClean="0">
                <a:latin typeface="Times New Roman" panose="02020603050405020304" pitchFamily="18" charset="0"/>
                <a:cs typeface="Times New Roman" panose="02020603050405020304" pitchFamily="18" charset="0"/>
              </a:rPr>
              <a:t>Room </a:t>
            </a:r>
            <a:r>
              <a:rPr lang="en-US" dirty="0">
                <a:latin typeface="Times New Roman" panose="02020603050405020304" pitchFamily="18" charset="0"/>
                <a:cs typeface="Times New Roman" panose="02020603050405020304" pitchFamily="18" charset="0"/>
              </a:rPr>
              <a:t>Service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non-lodging expense </a:t>
            </a:r>
          </a:p>
        </p:txBody>
      </p:sp>
      <p:pic>
        <p:nvPicPr>
          <p:cNvPr id="3074" name="Picture 2" descr="http://straightblastedmonton.com/wp-content/uploads/2014/06/N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4341" y="5009427"/>
            <a:ext cx="1842459" cy="183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41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 Authorization Form</a:t>
            </a:r>
            <a:endParaRPr lang="en-US" dirty="0"/>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When using the travel card for lodging, the Program Coordinator must contact the hotel to inquire if the hotel has a Credit Card Authorization Form that can be completed in </a:t>
            </a:r>
            <a:r>
              <a:rPr lang="en-US" dirty="0" smtClean="0">
                <a:latin typeface="Times New Roman" panose="02020603050405020304" pitchFamily="18" charset="0"/>
                <a:cs typeface="Times New Roman" panose="02020603050405020304" pitchFamily="18" charset="0"/>
              </a:rPr>
              <a:t>advance</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card does not have to be presented upon arrival if this form is completed and submitted to the hotel prior to </a:t>
            </a:r>
            <a:r>
              <a:rPr lang="en-US" dirty="0" smtClean="0">
                <a:latin typeface="Times New Roman" panose="02020603050405020304" pitchFamily="18" charset="0"/>
                <a:cs typeface="Times New Roman" panose="02020603050405020304" pitchFamily="18" charset="0"/>
              </a:rPr>
              <a:t>travel</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hotel may require that a faxed copy of the travel card be </a:t>
            </a:r>
            <a:r>
              <a:rPr lang="en-US" dirty="0" smtClean="0">
                <a:latin typeface="Times New Roman" panose="02020603050405020304" pitchFamily="18" charset="0"/>
                <a:cs typeface="Times New Roman" panose="02020603050405020304" pitchFamily="18" charset="0"/>
              </a:rPr>
              <a:t>sent</a:t>
            </a:r>
          </a:p>
          <a:p>
            <a:r>
              <a:rPr lang="en-US" dirty="0" smtClean="0">
                <a:latin typeface="Times New Roman" panose="02020603050405020304" pitchFamily="18" charset="0"/>
                <a:cs typeface="Times New Roman" panose="02020603050405020304" pitchFamily="18" charset="0"/>
              </a:rPr>
              <a:t>No </a:t>
            </a:r>
            <a:r>
              <a:rPr lang="en-US" dirty="0">
                <a:latin typeface="Times New Roman" panose="02020603050405020304" pitchFamily="18" charset="0"/>
                <a:cs typeface="Times New Roman" panose="02020603050405020304" pitchFamily="18" charset="0"/>
              </a:rPr>
              <a:t>personal expenses can be charged to any account in this travel account program. </a:t>
            </a:r>
          </a:p>
        </p:txBody>
      </p:sp>
    </p:spTree>
    <p:extLst>
      <p:ext uri="{BB962C8B-B14F-4D97-AF65-F5344CB8AC3E}">
        <p14:creationId xmlns:p14="http://schemas.microsoft.com/office/powerpoint/2010/main" val="2234001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Tax </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Per Section 27-65-105(a) of the Mississippi Code of 1972, Annotated, state agencies are exempt from state sales </a:t>
            </a:r>
            <a:r>
              <a:rPr lang="en-US" dirty="0" smtClean="0">
                <a:latin typeface="Times New Roman" panose="02020603050405020304" pitchFamily="18" charset="0"/>
                <a:cs typeface="Times New Roman" panose="02020603050405020304" pitchFamily="18" charset="0"/>
              </a:rPr>
              <a:t>tax</a:t>
            </a:r>
          </a:p>
          <a:p>
            <a:pPr lvl="1"/>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exemption does not apply to sales of airfare, tangible personal property or services to contractors purchased in the performance of contracts with the exempt entity, nor the employees of the exempt entity, although the contractor or employee may be reimbursed for the expense by the exempt entity</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29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Receipts </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Travel related receipts are due within ten (10) working days after the employee returns from the </a:t>
            </a:r>
            <a:r>
              <a:rPr lang="en-US" dirty="0" smtClean="0">
                <a:latin typeface="Times New Roman" panose="02020603050405020304" pitchFamily="18" charset="0"/>
                <a:cs typeface="Times New Roman" panose="02020603050405020304" pitchFamily="18" charset="0"/>
              </a:rPr>
              <a:t>trip</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One copy of the receipt shall be filed with the Program Coordinator and a copy shall be filed with the travel </a:t>
            </a:r>
            <a:r>
              <a:rPr lang="en-US" dirty="0" smtClean="0">
                <a:latin typeface="Times New Roman" panose="02020603050405020304" pitchFamily="18" charset="0"/>
                <a:cs typeface="Times New Roman" panose="02020603050405020304" pitchFamily="18" charset="0"/>
              </a:rPr>
              <a:t>reimbursement</a:t>
            </a:r>
          </a:p>
          <a:p>
            <a:r>
              <a:rPr lang="en-US" dirty="0">
                <a:latin typeface="Times New Roman" panose="02020603050405020304" pitchFamily="18" charset="0"/>
                <a:cs typeface="Times New Roman" panose="02020603050405020304" pitchFamily="18" charset="0"/>
              </a:rPr>
              <a:t>The cardholder shall obtain an itemized receipt for each </a:t>
            </a:r>
            <a:r>
              <a:rPr lang="en-US" dirty="0" smtClean="0">
                <a:latin typeface="Times New Roman" panose="02020603050405020304" pitchFamily="18" charset="0"/>
                <a:cs typeface="Times New Roman" panose="02020603050405020304" pitchFamily="18" charset="0"/>
              </a:rPr>
              <a:t>transaction</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a receipt cannot be obtained, complete a Travel Card Missing Document Affidavit </a:t>
            </a:r>
            <a:r>
              <a:rPr lang="en-US" dirty="0" smtClean="0">
                <a:latin typeface="Times New Roman" panose="02020603050405020304" pitchFamily="18" charset="0"/>
                <a:cs typeface="Times New Roman" panose="02020603050405020304" pitchFamily="18" charset="0"/>
              </a:rPr>
              <a:t>Form</a:t>
            </a: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Missing Document Affidavit Form is available on the OPTFM Travel Information website at: http://www.dfa.state.ms.us/Purchasing/Travel/TravelCardMissingDocumentAffidavit.pdf</a:t>
            </a:r>
          </a:p>
        </p:txBody>
      </p:sp>
    </p:spTree>
    <p:extLst>
      <p:ext uri="{BB962C8B-B14F-4D97-AF65-F5344CB8AC3E}">
        <p14:creationId xmlns:p14="http://schemas.microsoft.com/office/powerpoint/2010/main" val="3443749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17638"/>
            <a:ext cx="7772400" cy="2616698"/>
          </a:xfrm>
        </p:spPr>
        <p:txBody>
          <a:bodyPr/>
          <a:lstStyle/>
          <a:p>
            <a:r>
              <a:rPr lang="en-US" dirty="0" smtClean="0">
                <a:latin typeface="Times New Roman" panose="02020603050405020304" pitchFamily="18" charset="0"/>
                <a:cs typeface="Times New Roman" panose="02020603050405020304" pitchFamily="18" charset="0"/>
              </a:rPr>
              <a:t>This information can be applied to both programs</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General Information</a:t>
            </a:r>
            <a:endParaRPr lang="en-US" dirty="0"/>
          </a:p>
        </p:txBody>
      </p:sp>
      <p:pic>
        <p:nvPicPr>
          <p:cNvPr id="5" name="Picture 2" descr="http://static1.squarespace.com/static/542d8401e4b0ab80a226a504/t/542d9350e4b0ac7dd81e2529/1412272977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2" y="2286000"/>
            <a:ext cx="5718175" cy="321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33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Ghost</a:t>
            </a:r>
          </a:p>
          <a:p>
            <a:pPr lvl="1"/>
            <a:r>
              <a:rPr lang="en-US" dirty="0" smtClean="0">
                <a:latin typeface="Times New Roman" panose="02020603050405020304" pitchFamily="18" charset="0"/>
                <a:cs typeface="Times New Roman" panose="02020603050405020304" pitchFamily="18" charset="0"/>
              </a:rPr>
              <a:t>Only available for Travel Cards</a:t>
            </a:r>
          </a:p>
          <a:p>
            <a:r>
              <a:rPr lang="en-US" dirty="0" smtClean="0">
                <a:latin typeface="Times New Roman" panose="02020603050405020304" pitchFamily="18" charset="0"/>
                <a:cs typeface="Times New Roman" panose="02020603050405020304" pitchFamily="18" charset="0"/>
              </a:rPr>
              <a:t>Departmental/Agency</a:t>
            </a:r>
          </a:p>
          <a:p>
            <a:pPr lvl="1"/>
            <a:r>
              <a:rPr lang="en-US" dirty="0" smtClean="0">
                <a:latin typeface="Times New Roman" panose="02020603050405020304" pitchFamily="18" charset="0"/>
                <a:cs typeface="Times New Roman" panose="02020603050405020304" pitchFamily="18" charset="0"/>
              </a:rPr>
              <a:t>Multiple Approved Users</a:t>
            </a:r>
          </a:p>
          <a:p>
            <a:pPr lvl="1"/>
            <a:r>
              <a:rPr lang="en-US" dirty="0" smtClean="0">
                <a:latin typeface="Times New Roman" panose="02020603050405020304" pitchFamily="18" charset="0"/>
                <a:cs typeface="Times New Roman" panose="02020603050405020304" pitchFamily="18" charset="0"/>
              </a:rPr>
              <a:t>Program Coordinator or Assigned Designee is responsible for the card</a:t>
            </a:r>
          </a:p>
          <a:p>
            <a:pPr lvl="1"/>
            <a:r>
              <a:rPr lang="en-US" dirty="0" smtClean="0">
                <a:latin typeface="Times New Roman" panose="02020603050405020304" pitchFamily="18" charset="0"/>
                <a:cs typeface="Times New Roman" panose="02020603050405020304" pitchFamily="18" charset="0"/>
              </a:rPr>
              <a:t>Card is checked-out and checked-in when users need to utilize the card</a:t>
            </a:r>
          </a:p>
          <a:p>
            <a:r>
              <a:rPr lang="en-US" dirty="0" smtClean="0">
                <a:latin typeface="Times New Roman" panose="02020603050405020304" pitchFamily="18" charset="0"/>
                <a:cs typeface="Times New Roman" panose="02020603050405020304" pitchFamily="18" charset="0"/>
              </a:rPr>
              <a:t>Individual </a:t>
            </a:r>
          </a:p>
          <a:p>
            <a:pPr lvl="1"/>
            <a:r>
              <a:rPr lang="en-US" dirty="0" smtClean="0">
                <a:latin typeface="Times New Roman" panose="02020603050405020304" pitchFamily="18" charset="0"/>
                <a:cs typeface="Times New Roman" panose="02020603050405020304" pitchFamily="18" charset="0"/>
              </a:rPr>
              <a:t>Only the individual assigned to the card can use the card</a:t>
            </a:r>
          </a:p>
          <a:p>
            <a:endParaRPr lang="en-US" dirty="0"/>
          </a:p>
        </p:txBody>
      </p:sp>
      <p:sp>
        <p:nvSpPr>
          <p:cNvPr id="3" name="Title 2"/>
          <p:cNvSpPr>
            <a:spLocks noGrp="1"/>
          </p:cNvSpPr>
          <p:nvPr>
            <p:ph type="title"/>
          </p:nvPr>
        </p:nvSpPr>
        <p:spPr/>
        <p:txBody>
          <a:bodyPr/>
          <a:lstStyle/>
          <a:p>
            <a:r>
              <a:rPr lang="en-US" dirty="0" smtClean="0"/>
              <a:t>Types of Cards</a:t>
            </a:r>
            <a:endParaRPr lang="en-US" dirty="0"/>
          </a:p>
        </p:txBody>
      </p:sp>
    </p:spTree>
    <p:extLst>
      <p:ext uri="{BB962C8B-B14F-4D97-AF65-F5344CB8AC3E}">
        <p14:creationId xmlns:p14="http://schemas.microsoft.com/office/powerpoint/2010/main" val="406222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76200"/>
            <a:ext cx="7158037" cy="1412875"/>
          </a:xfrm>
        </p:spPr>
        <p:txBody>
          <a:bodyPr/>
          <a:lstStyle/>
          <a:p>
            <a:pPr eaLnBrk="1" hangingPunct="1"/>
            <a:r>
              <a:rPr lang="en-US" dirty="0" smtClean="0"/>
              <a:t>Key Terms</a:t>
            </a:r>
          </a:p>
        </p:txBody>
      </p:sp>
      <p:sp>
        <p:nvSpPr>
          <p:cNvPr id="6147" name="Rectangle 3"/>
          <p:cNvSpPr>
            <a:spLocks noGrp="1" noChangeArrowheads="1"/>
          </p:cNvSpPr>
          <p:nvPr>
            <p:ph type="body" sz="half" idx="1"/>
          </p:nvPr>
        </p:nvSpPr>
        <p:spPr>
          <a:xfrm>
            <a:off x="609600" y="1371600"/>
            <a:ext cx="8153400" cy="4114800"/>
          </a:xfrm>
        </p:spPr>
        <p:txBody>
          <a:bodyPr/>
          <a:lstStyle/>
          <a:p>
            <a:pPr eaLnBrk="1" hangingPunct="1"/>
            <a:r>
              <a:rPr lang="en-US" sz="2400" dirty="0" smtClean="0">
                <a:latin typeface="Times New Roman" panose="02020603050405020304" pitchFamily="18" charset="0"/>
                <a:cs typeface="Times New Roman" panose="02020603050405020304" pitchFamily="18" charset="0"/>
              </a:rPr>
              <a:t>Procurement Card  (P-Card)</a:t>
            </a:r>
          </a:p>
          <a:p>
            <a:pPr eaLnBrk="1" hangingPunct="1"/>
            <a:r>
              <a:rPr lang="en-US" sz="2400" dirty="0" smtClean="0">
                <a:latin typeface="Times New Roman" panose="02020603050405020304" pitchFamily="18" charset="0"/>
                <a:cs typeface="Times New Roman" panose="02020603050405020304" pitchFamily="18" charset="0"/>
              </a:rPr>
              <a:t>Procurement Card Administrator</a:t>
            </a:r>
          </a:p>
          <a:p>
            <a:pPr eaLnBrk="1" hangingPunct="1"/>
            <a:r>
              <a:rPr lang="en-US" sz="2400" dirty="0" smtClean="0">
                <a:latin typeface="Times New Roman" panose="02020603050405020304" pitchFamily="18" charset="0"/>
                <a:cs typeface="Times New Roman" panose="02020603050405020304" pitchFamily="18" charset="0"/>
              </a:rPr>
              <a:t>Program Coordinator (PC)</a:t>
            </a:r>
          </a:p>
          <a:p>
            <a:pPr eaLnBrk="1" hangingPunct="1"/>
            <a:r>
              <a:rPr lang="en-US" sz="2400" dirty="0" smtClean="0">
                <a:latin typeface="Times New Roman" panose="02020603050405020304" pitchFamily="18" charset="0"/>
                <a:cs typeface="Times New Roman" panose="02020603050405020304" pitchFamily="18" charset="0"/>
              </a:rPr>
              <a:t>Merchant Category Codes (MCC Codes)</a:t>
            </a:r>
          </a:p>
          <a:p>
            <a:pPr eaLnBrk="1" hangingPunct="1">
              <a:buFont typeface="Wingdings" pitchFamily="2" charset="2"/>
              <a:buNone/>
            </a:pPr>
            <a:endParaRPr lang="en-US" sz="2400" dirty="0" smtClean="0"/>
          </a:p>
          <a:p>
            <a:pPr eaLnBrk="1" hangingPunct="1"/>
            <a:endParaRPr lang="en-US" sz="2800" dirty="0" smtClean="0"/>
          </a:p>
        </p:txBody>
      </p:sp>
      <p:pic>
        <p:nvPicPr>
          <p:cNvPr id="6148" name="Picture 4" descr="MPj039958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505200"/>
            <a:ext cx="3581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common reasons for the card to be declined include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Monthly </a:t>
            </a:r>
            <a:r>
              <a:rPr lang="en-US" dirty="0">
                <a:latin typeface="Times New Roman" panose="02020603050405020304" pitchFamily="18" charset="0"/>
                <a:cs typeface="Times New Roman" panose="02020603050405020304" pitchFamily="18" charset="0"/>
              </a:rPr>
              <a:t>spending limit exceeded</a:t>
            </a:r>
          </a:p>
          <a:p>
            <a:pPr lvl="1"/>
            <a:r>
              <a:rPr lang="en-US" dirty="0" smtClean="0">
                <a:latin typeface="Times New Roman" panose="02020603050405020304" pitchFamily="18" charset="0"/>
                <a:cs typeface="Times New Roman" panose="02020603050405020304" pitchFamily="18" charset="0"/>
              </a:rPr>
              <a:t>Incorrect </a:t>
            </a:r>
            <a:r>
              <a:rPr lang="en-US" dirty="0">
                <a:latin typeface="Times New Roman" panose="02020603050405020304" pitchFamily="18" charset="0"/>
                <a:cs typeface="Times New Roman" panose="02020603050405020304" pitchFamily="18" charset="0"/>
              </a:rPr>
              <a:t>expiration date</a:t>
            </a:r>
          </a:p>
          <a:p>
            <a:pPr lvl="1"/>
            <a:r>
              <a:rPr lang="en-US" dirty="0" smtClean="0">
                <a:latin typeface="Times New Roman" panose="02020603050405020304" pitchFamily="18" charset="0"/>
                <a:cs typeface="Times New Roman" panose="02020603050405020304" pitchFamily="18" charset="0"/>
              </a:rPr>
              <a:t>Incorrect </a:t>
            </a:r>
            <a:r>
              <a:rPr lang="en-US" dirty="0">
                <a:latin typeface="Times New Roman" panose="02020603050405020304" pitchFamily="18" charset="0"/>
                <a:cs typeface="Times New Roman" panose="02020603050405020304" pitchFamily="18" charset="0"/>
              </a:rPr>
              <a:t>card number</a:t>
            </a:r>
          </a:p>
          <a:p>
            <a:pPr lvl="1"/>
            <a:r>
              <a:rPr lang="en-US" dirty="0" smtClean="0">
                <a:latin typeface="Times New Roman" panose="02020603050405020304" pitchFamily="18" charset="0"/>
                <a:cs typeface="Times New Roman" panose="02020603050405020304" pitchFamily="18" charset="0"/>
              </a:rPr>
              <a:t>Restricted </a:t>
            </a:r>
            <a:r>
              <a:rPr lang="en-US" dirty="0">
                <a:latin typeface="Times New Roman" panose="02020603050405020304" pitchFamily="18" charset="0"/>
                <a:cs typeface="Times New Roman" panose="02020603050405020304" pitchFamily="18" charset="0"/>
              </a:rPr>
              <a:t>vendor</a:t>
            </a:r>
          </a:p>
          <a:p>
            <a:pPr lvl="1"/>
            <a:r>
              <a:rPr lang="en-US" dirty="0" smtClean="0">
                <a:latin typeface="Times New Roman" panose="02020603050405020304" pitchFamily="18" charset="0"/>
                <a:cs typeface="Times New Roman" panose="02020603050405020304" pitchFamily="18" charset="0"/>
              </a:rPr>
              <a:t>Single </a:t>
            </a:r>
            <a:r>
              <a:rPr lang="en-US" dirty="0">
                <a:latin typeface="Times New Roman" panose="02020603050405020304" pitchFamily="18" charset="0"/>
                <a:cs typeface="Times New Roman" panose="02020603050405020304" pitchFamily="18" charset="0"/>
              </a:rPr>
              <a:t>transaction limit exceeded</a:t>
            </a:r>
          </a:p>
          <a:p>
            <a:pPr lvl="1"/>
            <a:r>
              <a:rPr lang="en-US" dirty="0" smtClean="0">
                <a:latin typeface="Times New Roman" panose="02020603050405020304" pitchFamily="18" charset="0"/>
                <a:cs typeface="Times New Roman" panose="02020603050405020304" pitchFamily="18" charset="0"/>
              </a:rPr>
              <a:t>Incorrect </a:t>
            </a:r>
            <a:r>
              <a:rPr lang="en-US" dirty="0">
                <a:latin typeface="Times New Roman" panose="02020603050405020304" pitchFamily="18" charset="0"/>
                <a:cs typeface="Times New Roman" panose="02020603050405020304" pitchFamily="18" charset="0"/>
              </a:rPr>
              <a:t>MCC code</a:t>
            </a:r>
          </a:p>
          <a:p>
            <a:pPr lvl="1"/>
            <a:r>
              <a:rPr lang="en-US" dirty="0" smtClean="0">
                <a:latin typeface="Times New Roman" panose="02020603050405020304" pitchFamily="18" charset="0"/>
                <a:cs typeface="Times New Roman" panose="02020603050405020304" pitchFamily="18" charset="0"/>
              </a:rPr>
              <a:t>Blocked </a:t>
            </a:r>
            <a:r>
              <a:rPr lang="en-US" dirty="0">
                <a:latin typeface="Times New Roman" panose="02020603050405020304" pitchFamily="18" charset="0"/>
                <a:cs typeface="Times New Roman" panose="02020603050405020304" pitchFamily="18" charset="0"/>
              </a:rPr>
              <a:t>MCC code</a:t>
            </a:r>
          </a:p>
          <a:p>
            <a:pPr marL="109728" indent="0">
              <a:buNone/>
            </a:pP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3600" dirty="0" smtClean="0"/>
              <a:t>Reasons For A Card To </a:t>
            </a:r>
            <a:r>
              <a:rPr lang="en-US" sz="3600" smtClean="0"/>
              <a:t>Be Declined</a:t>
            </a:r>
            <a:endParaRPr lang="en-US" sz="3600" dirty="0"/>
          </a:p>
        </p:txBody>
      </p:sp>
    </p:spTree>
    <p:extLst>
      <p:ext uri="{BB962C8B-B14F-4D97-AF65-F5344CB8AC3E}">
        <p14:creationId xmlns:p14="http://schemas.microsoft.com/office/powerpoint/2010/main" val="595312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pPr marL="109728" indent="0">
              <a:buNone/>
            </a:pPr>
            <a:r>
              <a:rPr lang="en-US" sz="2000" dirty="0" smtClean="0">
                <a:latin typeface="Times New Roman" panose="02020603050405020304" pitchFamily="18" charset="0"/>
                <a:cs typeface="Times New Roman" panose="02020603050405020304" pitchFamily="18" charset="0"/>
              </a:rPr>
              <a:t>In the event that the card is declined when attempting to purchase items the following actions should be completed:</a:t>
            </a:r>
          </a:p>
          <a:p>
            <a:r>
              <a:rPr lang="en-US" sz="2000" dirty="0" smtClean="0">
                <a:latin typeface="Times New Roman" panose="02020603050405020304" pitchFamily="18" charset="0"/>
                <a:cs typeface="Times New Roman" panose="02020603050405020304" pitchFamily="18" charset="0"/>
              </a:rPr>
              <a:t>Contact your agencies Program Coordinator and explain the situation</a:t>
            </a:r>
          </a:p>
          <a:p>
            <a:r>
              <a:rPr lang="en-US" sz="2000" dirty="0" smtClean="0">
                <a:latin typeface="Times New Roman" panose="02020603050405020304" pitchFamily="18" charset="0"/>
                <a:cs typeface="Times New Roman" panose="02020603050405020304" pitchFamily="18" charset="0"/>
              </a:rPr>
              <a:t>The PC will notify the Program Administrator of the declined purchase</a:t>
            </a:r>
          </a:p>
          <a:p>
            <a:pPr lvl="1"/>
            <a:r>
              <a:rPr lang="en-US" sz="1800" dirty="0" smtClean="0">
                <a:latin typeface="Times New Roman" panose="02020603050405020304" pitchFamily="18" charset="0"/>
                <a:cs typeface="Times New Roman" panose="02020603050405020304" pitchFamily="18" charset="0"/>
              </a:rPr>
              <a:t>The P-Card Administrator is to only deal with the PC, not each individual cardholder </a:t>
            </a:r>
          </a:p>
          <a:p>
            <a:r>
              <a:rPr lang="en-US" sz="2000" dirty="0" smtClean="0">
                <a:latin typeface="Times New Roman" panose="02020603050405020304" pitchFamily="18" charset="0"/>
                <a:cs typeface="Times New Roman" panose="02020603050405020304" pitchFamily="18" charset="0"/>
              </a:rPr>
              <a:t>The Program Administrator will look into the transaction and will either open the card to process the transaction </a:t>
            </a:r>
            <a:r>
              <a:rPr lang="en-US" sz="2000" b="1" i="1" u="sng" dirty="0" smtClean="0">
                <a:latin typeface="Times New Roman" panose="02020603050405020304" pitchFamily="18" charset="0"/>
                <a:cs typeface="Times New Roman" panose="02020603050405020304" pitchFamily="18" charset="0"/>
              </a:rPr>
              <a:t>or</a:t>
            </a:r>
            <a:r>
              <a:rPr lang="en-US" sz="2000" dirty="0" smtClean="0">
                <a:latin typeface="Times New Roman" panose="02020603050405020304" pitchFamily="18" charset="0"/>
                <a:cs typeface="Times New Roman" panose="02020603050405020304" pitchFamily="18" charset="0"/>
              </a:rPr>
              <a:t> communicate with the coordinator as to why the transaction can not be completed</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3600" dirty="0" smtClean="0"/>
              <a:t>Declined Purchases</a:t>
            </a:r>
            <a:endParaRPr lang="en-US" sz="3600" dirty="0"/>
          </a:p>
        </p:txBody>
      </p:sp>
      <p:pic>
        <p:nvPicPr>
          <p:cNvPr id="2050" name="Picture 2" descr="http://cdn.xl.thumbs.canstockphoto.com/canstock12611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091600"/>
            <a:ext cx="2038350" cy="15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85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If an update needs to be made (temporarily or permanently), </a:t>
            </a:r>
            <a:r>
              <a:rPr lang="en-US" sz="2400" dirty="0">
                <a:latin typeface="Times New Roman" panose="02020603050405020304" pitchFamily="18" charset="0"/>
                <a:cs typeface="Times New Roman" panose="02020603050405020304" pitchFamily="18" charset="0"/>
              </a:rPr>
              <a:t>agencies </a:t>
            </a:r>
            <a:r>
              <a:rPr lang="en-US" sz="2400" dirty="0" smtClean="0">
                <a:latin typeface="Times New Roman" panose="02020603050405020304" pitchFamily="18" charset="0"/>
                <a:cs typeface="Times New Roman" panose="02020603050405020304" pitchFamily="18" charset="0"/>
              </a:rPr>
              <a:t>need to submit </a:t>
            </a:r>
            <a:r>
              <a:rPr lang="en-US" sz="2400" dirty="0">
                <a:latin typeface="Times New Roman" panose="02020603050405020304" pitchFamily="18" charset="0"/>
                <a:cs typeface="Times New Roman" panose="02020603050405020304" pitchFamily="18" charset="0"/>
              </a:rPr>
              <a:t>a procurement card purchase set up form with the correct reporting parameters selected and the updated information written or typed on the </a:t>
            </a:r>
            <a:r>
              <a:rPr lang="en-US" sz="2400" dirty="0" smtClean="0">
                <a:latin typeface="Times New Roman" panose="02020603050405020304" pitchFamily="18" charset="0"/>
                <a:cs typeface="Times New Roman" panose="02020603050405020304" pitchFamily="18" charset="0"/>
              </a:rPr>
              <a:t>form</a:t>
            </a:r>
          </a:p>
          <a:p>
            <a:pPr lvl="1"/>
            <a:r>
              <a:rPr lang="en-US" dirty="0" smtClean="0">
                <a:latin typeface="Times New Roman" panose="02020603050405020304" pitchFamily="18" charset="0"/>
                <a:cs typeface="Times New Roman" panose="02020603050405020304" pitchFamily="18" charset="0"/>
              </a:rPr>
              <a:t>Updates include but not limited to:</a:t>
            </a:r>
          </a:p>
          <a:p>
            <a:pPr lvl="2"/>
            <a:r>
              <a:rPr lang="en-US" dirty="0" smtClean="0">
                <a:latin typeface="Times New Roman" panose="02020603050405020304" pitchFamily="18" charset="0"/>
                <a:cs typeface="Times New Roman" panose="02020603050405020304" pitchFamily="18" charset="0"/>
              </a:rPr>
              <a:t>Changing </a:t>
            </a:r>
            <a:r>
              <a:rPr lang="en-US" dirty="0">
                <a:latin typeface="Times New Roman" panose="02020603050405020304" pitchFamily="18" charset="0"/>
                <a:cs typeface="Times New Roman" panose="02020603050405020304" pitchFamily="18" charset="0"/>
              </a:rPr>
              <a:t>a monthly credit or single transaction </a:t>
            </a:r>
            <a:r>
              <a:rPr lang="en-US" dirty="0" smtClean="0">
                <a:latin typeface="Times New Roman" panose="02020603050405020304" pitchFamily="18" charset="0"/>
                <a:cs typeface="Times New Roman" panose="02020603050405020304" pitchFamily="18" charset="0"/>
              </a:rPr>
              <a:t>limit</a:t>
            </a:r>
          </a:p>
          <a:p>
            <a:pPr lvl="2"/>
            <a:r>
              <a:rPr lang="en-US" dirty="0" smtClean="0">
                <a:latin typeface="Times New Roman" panose="02020603050405020304" pitchFamily="18" charset="0"/>
                <a:cs typeface="Times New Roman" panose="02020603050405020304" pitchFamily="18" charset="0"/>
              </a:rPr>
              <a:t>Allowing </a:t>
            </a:r>
            <a:r>
              <a:rPr lang="en-US" dirty="0">
                <a:latin typeface="Times New Roman" panose="02020603050405020304" pitchFamily="18" charset="0"/>
                <a:cs typeface="Times New Roman" panose="02020603050405020304" pitchFamily="18" charset="0"/>
              </a:rPr>
              <a:t>a transaction to be processed after the card has been </a:t>
            </a:r>
            <a:r>
              <a:rPr lang="en-US" dirty="0" smtClean="0">
                <a:latin typeface="Times New Roman" panose="02020603050405020304" pitchFamily="18" charset="0"/>
                <a:cs typeface="Times New Roman" panose="02020603050405020304" pitchFamily="18" charset="0"/>
              </a:rPr>
              <a:t>declined</a:t>
            </a:r>
          </a:p>
          <a:p>
            <a:pPr lvl="2"/>
            <a:r>
              <a:rPr lang="en-US" dirty="0" smtClean="0">
                <a:latin typeface="Times New Roman" panose="02020603050405020304" pitchFamily="18" charset="0"/>
                <a:cs typeface="Times New Roman" panose="02020603050405020304" pitchFamily="18" charset="0"/>
              </a:rPr>
              <a:t>Updating </a:t>
            </a:r>
            <a:r>
              <a:rPr lang="en-US" dirty="0">
                <a:latin typeface="Times New Roman" panose="02020603050405020304" pitchFamily="18" charset="0"/>
                <a:cs typeface="Times New Roman" panose="02020603050405020304" pitchFamily="18" charset="0"/>
              </a:rPr>
              <a:t>a department card’s assigned </a:t>
            </a:r>
            <a:r>
              <a:rPr lang="en-US" dirty="0" smtClean="0">
                <a:latin typeface="Times New Roman" panose="02020603050405020304" pitchFamily="18" charset="0"/>
                <a:cs typeface="Times New Roman" panose="02020603050405020304" pitchFamily="18" charset="0"/>
              </a:rPr>
              <a:t>cardholder</a:t>
            </a:r>
          </a:p>
          <a:p>
            <a:pPr lvl="2"/>
            <a:r>
              <a:rPr lang="en-US" dirty="0" smtClean="0">
                <a:latin typeface="Times New Roman" panose="02020603050405020304" pitchFamily="18" charset="0"/>
                <a:cs typeface="Times New Roman" panose="02020603050405020304" pitchFamily="18" charset="0"/>
              </a:rPr>
              <a:t>Adding </a:t>
            </a:r>
            <a:r>
              <a:rPr lang="en-US" dirty="0">
                <a:latin typeface="Times New Roman" panose="02020603050405020304" pitchFamily="18" charset="0"/>
                <a:cs typeface="Times New Roman" panose="02020603050405020304" pitchFamily="18" charset="0"/>
              </a:rPr>
              <a:t>users to a departmental card</a:t>
            </a:r>
          </a:p>
        </p:txBody>
      </p:sp>
      <p:sp>
        <p:nvSpPr>
          <p:cNvPr id="3" name="Title 2"/>
          <p:cNvSpPr>
            <a:spLocks noGrp="1"/>
          </p:cNvSpPr>
          <p:nvPr>
            <p:ph type="title"/>
          </p:nvPr>
        </p:nvSpPr>
        <p:spPr/>
        <p:txBody>
          <a:bodyPr/>
          <a:lstStyle/>
          <a:p>
            <a:r>
              <a:rPr lang="en-US" dirty="0" smtClean="0"/>
              <a:t>Updates on Accounts</a:t>
            </a:r>
            <a:endParaRPr lang="en-US" dirty="0"/>
          </a:p>
        </p:txBody>
      </p:sp>
    </p:spTree>
    <p:extLst>
      <p:ext uri="{BB962C8B-B14F-4D97-AF65-F5344CB8AC3E}">
        <p14:creationId xmlns:p14="http://schemas.microsoft.com/office/powerpoint/2010/main" val="2559026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If the bank detects fraudulent activity, the bank will automatically close the card and reissue a replacement card</a:t>
            </a:r>
          </a:p>
          <a:p>
            <a:r>
              <a:rPr lang="en-US" sz="2000" dirty="0">
                <a:latin typeface="Times New Roman" panose="02020603050405020304" pitchFamily="18" charset="0"/>
                <a:cs typeface="Times New Roman" panose="02020603050405020304" pitchFamily="18" charset="0"/>
              </a:rPr>
              <a:t>If the agency wants to issue a replacement card due to fraud detection, a damaged card, name change, and/or etc., the program coordinator should contact the program administrator</a:t>
            </a:r>
          </a:p>
          <a:p>
            <a:r>
              <a:rPr lang="en-US" sz="2000" dirty="0">
                <a:latin typeface="Times New Roman" panose="02020603050405020304" pitchFamily="18" charset="0"/>
                <a:cs typeface="Times New Roman" panose="02020603050405020304" pitchFamily="18" charset="0"/>
              </a:rPr>
              <a:t>Once a replacement card is received or the agency has determined that a replacement card is needed, the program coordinator should complete the following actions:</a:t>
            </a:r>
          </a:p>
          <a:p>
            <a:pPr lvl="1"/>
            <a:r>
              <a:rPr lang="en-US" sz="1800" dirty="0">
                <a:latin typeface="Times New Roman" panose="02020603050405020304" pitchFamily="18" charset="0"/>
                <a:cs typeface="Times New Roman" panose="02020603050405020304" pitchFamily="18" charset="0"/>
              </a:rPr>
              <a:t>Send the PA a closure form for the closed card or card to be closed (if needed)</a:t>
            </a:r>
          </a:p>
          <a:p>
            <a:pPr lvl="1"/>
            <a:r>
              <a:rPr lang="en-US" sz="1800" dirty="0">
                <a:latin typeface="Times New Roman" panose="02020603050405020304" pitchFamily="18" charset="0"/>
                <a:cs typeface="Times New Roman" panose="02020603050405020304" pitchFamily="18" charset="0"/>
              </a:rPr>
              <a:t>Send the PA a setup form for the newly issued replacement card with that cards information </a:t>
            </a:r>
          </a:p>
          <a:p>
            <a:pPr lvl="2"/>
            <a:r>
              <a:rPr lang="en-US" sz="1600" dirty="0">
                <a:latin typeface="Times New Roman" panose="02020603050405020304" pitchFamily="18" charset="0"/>
                <a:cs typeface="Times New Roman" panose="02020603050405020304" pitchFamily="18" charset="0"/>
              </a:rPr>
              <a:t>Only send this in if the replacement card has a new account number </a:t>
            </a:r>
          </a:p>
          <a:p>
            <a:pPr lvl="1"/>
            <a:r>
              <a:rPr lang="en-US" sz="1800" dirty="0">
                <a:latin typeface="Times New Roman" panose="02020603050405020304" pitchFamily="18" charset="0"/>
                <a:cs typeface="Times New Roman" panose="02020603050405020304" pitchFamily="18" charset="0"/>
              </a:rPr>
              <a:t>Shred the old card</a:t>
            </a:r>
          </a:p>
          <a:p>
            <a:endParaRPr lang="en-US" dirty="0"/>
          </a:p>
        </p:txBody>
      </p:sp>
      <p:sp>
        <p:nvSpPr>
          <p:cNvPr id="5" name="Title 4"/>
          <p:cNvSpPr>
            <a:spLocks noGrp="1"/>
          </p:cNvSpPr>
          <p:nvPr>
            <p:ph type="title"/>
          </p:nvPr>
        </p:nvSpPr>
        <p:spPr/>
        <p:txBody>
          <a:bodyPr/>
          <a:lstStyle/>
          <a:p>
            <a:r>
              <a:rPr lang="en-US" dirty="0"/>
              <a:t>Replacement Cards</a:t>
            </a:r>
          </a:p>
        </p:txBody>
      </p:sp>
    </p:spTree>
    <p:extLst>
      <p:ext uri="{BB962C8B-B14F-4D97-AF65-F5344CB8AC3E}">
        <p14:creationId xmlns:p14="http://schemas.microsoft.com/office/powerpoint/2010/main" val="3425674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Report lost/stolen cards immediately</a:t>
            </a:r>
          </a:p>
          <a:p>
            <a:r>
              <a:rPr lang="en-US" sz="2400" dirty="0" smtClean="0">
                <a:latin typeface="Times New Roman" panose="02020603050405020304" pitchFamily="18" charset="0"/>
                <a:cs typeface="Times New Roman" panose="02020603050405020304" pitchFamily="18" charset="0"/>
              </a:rPr>
              <a:t>Call 1-800-821-5184</a:t>
            </a:r>
          </a:p>
          <a:p>
            <a:r>
              <a:rPr lang="en-US" sz="2400" dirty="0" smtClean="0">
                <a:latin typeface="Times New Roman" panose="02020603050405020304" pitchFamily="18" charset="0"/>
                <a:cs typeface="Times New Roman" panose="02020603050405020304" pitchFamily="18" charset="0"/>
              </a:rPr>
              <a:t>After calling the bank, report lost/stolen card to your agencies Program Coordinator</a:t>
            </a:r>
          </a:p>
          <a:p>
            <a:r>
              <a:rPr lang="en-US" sz="2400" dirty="0" smtClean="0">
                <a:latin typeface="Times New Roman" panose="02020603050405020304" pitchFamily="18" charset="0"/>
                <a:cs typeface="Times New Roman" panose="02020603050405020304" pitchFamily="18" charset="0"/>
              </a:rPr>
              <a:t>Replacement Card will be mailed within 48 </a:t>
            </a:r>
            <a:r>
              <a:rPr lang="en-US" sz="2400" dirty="0" err="1" smtClean="0">
                <a:latin typeface="Times New Roman" panose="02020603050405020304" pitchFamily="18" charset="0"/>
                <a:cs typeface="Times New Roman" panose="02020603050405020304" pitchFamily="18" charset="0"/>
              </a:rPr>
              <a:t>hrs</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Lost/Stolen Cards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810000"/>
            <a:ext cx="2286000" cy="2286000"/>
          </a:xfrm>
          <a:prstGeom prst="rect">
            <a:avLst/>
          </a:prstGeom>
        </p:spPr>
      </p:pic>
    </p:spTree>
    <p:extLst>
      <p:ext uri="{BB962C8B-B14F-4D97-AF65-F5344CB8AC3E}">
        <p14:creationId xmlns:p14="http://schemas.microsoft.com/office/powerpoint/2010/main" val="421232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Agency Program Coordinators should only contact the bank for the following reasons:</a:t>
            </a:r>
          </a:p>
          <a:p>
            <a:pPr lvl="1"/>
            <a:r>
              <a:rPr lang="en-US" dirty="0">
                <a:latin typeface="Times New Roman" panose="02020603050405020304" pitchFamily="18" charset="0"/>
                <a:cs typeface="Times New Roman" panose="02020603050405020304" pitchFamily="18" charset="0"/>
              </a:rPr>
              <a:t>Payment Discrepancies</a:t>
            </a:r>
          </a:p>
          <a:p>
            <a:pPr lvl="1"/>
            <a:r>
              <a:rPr lang="en-US" dirty="0">
                <a:latin typeface="Times New Roman" panose="02020603050405020304" pitchFamily="18" charset="0"/>
                <a:cs typeface="Times New Roman" panose="02020603050405020304" pitchFamily="18" charset="0"/>
              </a:rPr>
              <a:t>Disputes on statements</a:t>
            </a:r>
          </a:p>
          <a:p>
            <a:pPr lvl="1"/>
            <a:r>
              <a:rPr lang="en-US" dirty="0">
                <a:latin typeface="Times New Roman" panose="02020603050405020304" pitchFamily="18" charset="0"/>
                <a:cs typeface="Times New Roman" panose="02020603050405020304" pitchFamily="18" charset="0"/>
              </a:rPr>
              <a:t>Lost/Stolen Cards</a:t>
            </a:r>
          </a:p>
          <a:p>
            <a:pPr lvl="1"/>
            <a:r>
              <a:rPr lang="en-US" dirty="0">
                <a:latin typeface="Times New Roman" panose="02020603050405020304" pitchFamily="18" charset="0"/>
                <a:cs typeface="Times New Roman" panose="02020603050405020304" pitchFamily="18" charset="0"/>
              </a:rPr>
              <a:t>Fraudulent Activity  </a:t>
            </a:r>
          </a:p>
          <a:p>
            <a:r>
              <a:rPr lang="en-US" dirty="0">
                <a:latin typeface="Times New Roman" panose="02020603050405020304" pitchFamily="18" charset="0"/>
                <a:cs typeface="Times New Roman" panose="02020603050405020304" pitchFamily="18" charset="0"/>
              </a:rPr>
              <a:t>If any questions, issues, or concerns surface and are not covered in the reasons listed above, the Program Coordinator should contact the Program Administrator by phone or by email</a:t>
            </a:r>
          </a:p>
        </p:txBody>
      </p:sp>
      <p:sp>
        <p:nvSpPr>
          <p:cNvPr id="3" name="Title 2"/>
          <p:cNvSpPr>
            <a:spLocks noGrp="1"/>
          </p:cNvSpPr>
          <p:nvPr>
            <p:ph type="title"/>
          </p:nvPr>
        </p:nvSpPr>
        <p:spPr/>
        <p:txBody>
          <a:bodyPr/>
          <a:lstStyle/>
          <a:p>
            <a:r>
              <a:rPr lang="en-US" dirty="0" smtClean="0"/>
              <a:t>Contacting the Bank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981200"/>
            <a:ext cx="2748643" cy="1924050"/>
          </a:xfrm>
          <a:prstGeom prst="rect">
            <a:avLst/>
          </a:prstGeom>
        </p:spPr>
      </p:pic>
    </p:spTree>
    <p:extLst>
      <p:ext uri="{BB962C8B-B14F-4D97-AF65-F5344CB8AC3E}">
        <p14:creationId xmlns:p14="http://schemas.microsoft.com/office/powerpoint/2010/main" val="3310683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 the event that a card is no longer needed the following actions should be taken:</a:t>
            </a:r>
          </a:p>
          <a:p>
            <a:pPr lvl="1"/>
            <a:r>
              <a:rPr lang="en-US" dirty="0" smtClean="0">
                <a:latin typeface="Times New Roman" panose="02020603050405020304" pitchFamily="18" charset="0"/>
                <a:cs typeface="Times New Roman" panose="02020603050405020304" pitchFamily="18" charset="0"/>
              </a:rPr>
              <a:t>Proper disposal paperwork should be sent to OPT</a:t>
            </a:r>
          </a:p>
          <a:p>
            <a:pPr lvl="1"/>
            <a:r>
              <a:rPr lang="en-US" dirty="0" smtClean="0">
                <a:latin typeface="Times New Roman" panose="02020603050405020304" pitchFamily="18" charset="0"/>
                <a:cs typeface="Times New Roman" panose="02020603050405020304" pitchFamily="18" charset="0"/>
              </a:rPr>
              <a:t>Dispose of card by shredding</a:t>
            </a:r>
          </a:p>
          <a:p>
            <a:pPr lvl="2"/>
            <a:r>
              <a:rPr lang="en-US" dirty="0" smtClean="0">
                <a:latin typeface="Times New Roman" panose="02020603050405020304" pitchFamily="18" charset="0"/>
                <a:cs typeface="Times New Roman" panose="02020603050405020304" pitchFamily="18" charset="0"/>
              </a:rPr>
              <a:t>The card no longer should be kept and should not be sent back to the Bank or to OPT</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Card Disposal</a:t>
            </a:r>
            <a:endParaRPr lang="en-US" dirty="0"/>
          </a:p>
        </p:txBody>
      </p:sp>
    </p:spTree>
    <p:extLst>
      <p:ext uri="{BB962C8B-B14F-4D97-AF65-F5344CB8AC3E}">
        <p14:creationId xmlns:p14="http://schemas.microsoft.com/office/powerpoint/2010/main" val="5204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90500" y="1371600"/>
            <a:ext cx="8763000" cy="4724400"/>
          </a:xfrm>
        </p:spPr>
        <p:txBody>
          <a:bodyPr>
            <a:normAutofit fontScale="92500" lnSpcReduction="10000"/>
          </a:bodyPr>
          <a:lstStyle/>
          <a:p>
            <a:r>
              <a:rPr lang="en-US" sz="2000" dirty="0" smtClean="0">
                <a:latin typeface="Times New Roman" panose="02020603050405020304" pitchFamily="18" charset="0"/>
                <a:cs typeface="Times New Roman" panose="02020603050405020304" pitchFamily="18" charset="0"/>
              </a:rPr>
              <a:t>A statement will be sent to the agency/governing authority at the end of each billing cycle</a:t>
            </a:r>
          </a:p>
          <a:p>
            <a:pPr eaLnBrk="1" hangingPunct="1"/>
            <a:r>
              <a:rPr lang="en-US" sz="2000" dirty="0" smtClean="0">
                <a:latin typeface="Times New Roman" panose="02020603050405020304" pitchFamily="18" charset="0"/>
                <a:cs typeface="Times New Roman" panose="02020603050405020304" pitchFamily="18" charset="0"/>
              </a:rPr>
              <a:t>The program coordinator will distribute individual cardholder statements for review, verification, and reconciliation</a:t>
            </a:r>
          </a:p>
          <a:p>
            <a:pPr eaLnBrk="1" hangingPunct="1"/>
            <a:r>
              <a:rPr lang="en-US" sz="2000" dirty="0" smtClean="0">
                <a:latin typeface="Times New Roman" panose="02020603050405020304" pitchFamily="18" charset="0"/>
                <a:cs typeface="Times New Roman" panose="02020603050405020304" pitchFamily="18" charset="0"/>
              </a:rPr>
              <a:t>The individual cardholder will matched the purchases on the statement with an itemized receipt or appropriate documentation and verify all purchases with a  signature on the statement</a:t>
            </a:r>
          </a:p>
          <a:p>
            <a:pPr eaLnBrk="1" hangingPunct="1"/>
            <a:r>
              <a:rPr lang="en-US" sz="2000" dirty="0" smtClean="0">
                <a:latin typeface="Times New Roman" panose="02020603050405020304" pitchFamily="18" charset="0"/>
                <a:cs typeface="Times New Roman" panose="02020603050405020304" pitchFamily="18" charset="0"/>
              </a:rPr>
              <a:t>The program coordinator or alternate will then review all cardholder purchases to ensure those purchases are bona fide and sign off on the master statement before submitting the information to accounts payable for the bill to be paid</a:t>
            </a:r>
          </a:p>
          <a:p>
            <a:pPr eaLnBrk="1" hangingPunct="1"/>
            <a:r>
              <a:rPr lang="en-US" sz="2000" dirty="0" smtClean="0">
                <a:latin typeface="Times New Roman" panose="02020603050405020304" pitchFamily="18" charset="0"/>
                <a:cs typeface="Times New Roman" panose="02020603050405020304" pitchFamily="18" charset="0"/>
              </a:rPr>
              <a:t>A copy of the master statement, and original individual statements, logs, etc., related to the program must be maintained at the agency and available upon request for audit purposes</a:t>
            </a:r>
          </a:p>
          <a:p>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approved </a:t>
            </a:r>
            <a:r>
              <a:rPr lang="en-US" sz="2000" dirty="0">
                <a:latin typeface="Times New Roman" panose="02020603050405020304" pitchFamily="18" charset="0"/>
                <a:cs typeface="Times New Roman" panose="02020603050405020304" pitchFamily="18" charset="0"/>
              </a:rPr>
              <a:t>master </a:t>
            </a:r>
            <a:r>
              <a:rPr lang="en-US" sz="2000" dirty="0" smtClean="0">
                <a:latin typeface="Times New Roman" panose="02020603050405020304" pitchFamily="18" charset="0"/>
                <a:cs typeface="Times New Roman" panose="02020603050405020304" pitchFamily="18" charset="0"/>
              </a:rPr>
              <a:t>statement will be forwarded </a:t>
            </a:r>
            <a:r>
              <a:rPr lang="en-US" sz="2000" dirty="0">
                <a:latin typeface="Times New Roman" panose="02020603050405020304" pitchFamily="18" charset="0"/>
                <a:cs typeface="Times New Roman" panose="02020603050405020304" pitchFamily="18" charset="0"/>
              </a:rPr>
              <a:t>to the accounting office</a:t>
            </a:r>
          </a:p>
          <a:p>
            <a:pPr eaLnBrk="1" hangingPunct="1"/>
            <a:r>
              <a:rPr lang="en-US" sz="2000" dirty="0" smtClean="0">
                <a:latin typeface="Times New Roman" panose="02020603050405020304" pitchFamily="18" charset="0"/>
                <a:cs typeface="Times New Roman" panose="02020603050405020304" pitchFamily="18" charset="0"/>
              </a:rPr>
              <a:t>Questions about paying your bill should be directed of the Bureau of Financial Control 601-359-3538</a:t>
            </a:r>
          </a:p>
          <a:p>
            <a:pPr marL="109728" indent="0" eaLnBrk="1" hangingPunct="1">
              <a:buNone/>
            </a:pPr>
            <a:endParaRPr lang="en-US" dirty="0" smtClean="0"/>
          </a:p>
        </p:txBody>
      </p:sp>
      <p:sp>
        <p:nvSpPr>
          <p:cNvPr id="15362" name="Rectangle 2"/>
          <p:cNvSpPr>
            <a:spLocks noGrp="1" noChangeArrowheads="1"/>
          </p:cNvSpPr>
          <p:nvPr>
            <p:ph type="title"/>
          </p:nvPr>
        </p:nvSpPr>
        <p:spPr/>
        <p:txBody>
          <a:bodyPr>
            <a:normAutofit fontScale="90000"/>
          </a:bodyPr>
          <a:lstStyle/>
          <a:p>
            <a:pPr eaLnBrk="1" hangingPunct="1"/>
            <a:r>
              <a:rPr lang="en-US" dirty="0" smtClean="0"/>
              <a:t>High Level Reconciliation Process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6" descr="MCj0433802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086600" y="228600"/>
            <a:ext cx="1371600" cy="1295400"/>
          </a:xfrm>
          <a:solidFill>
            <a:schemeClr val="accent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4"/>
          <p:cNvSpPr>
            <a:spLocks noGrp="1" noChangeArrowheads="1"/>
          </p:cNvSpPr>
          <p:nvPr>
            <p:ph type="title"/>
          </p:nvPr>
        </p:nvSpPr>
        <p:spPr/>
        <p:txBody>
          <a:bodyPr/>
          <a:lstStyle/>
          <a:p>
            <a:pPr eaLnBrk="1" hangingPunct="1"/>
            <a:r>
              <a:rPr lang="en-US" dirty="0" smtClean="0"/>
              <a:t>Security Issues                              </a:t>
            </a:r>
          </a:p>
        </p:txBody>
      </p:sp>
      <p:sp>
        <p:nvSpPr>
          <p:cNvPr id="16387" name="Rectangle 8"/>
          <p:cNvSpPr>
            <a:spLocks noGrp="1" noChangeArrowheads="1"/>
          </p:cNvSpPr>
          <p:nvPr>
            <p:ph type="body" idx="4294967295"/>
          </p:nvPr>
        </p:nvSpPr>
        <p:spPr>
          <a:xfrm>
            <a:off x="228600" y="1600200"/>
            <a:ext cx="8229600" cy="4114800"/>
          </a:xfrm>
        </p:spPr>
        <p:txBody>
          <a:bodyPr/>
          <a:lstStyle/>
          <a:p>
            <a:pPr eaLnBrk="1" hangingPunct="1">
              <a:lnSpc>
                <a:spcPct val="90000"/>
              </a:lnSpc>
            </a:pPr>
            <a:endParaRPr lang="en-US" sz="2400" dirty="0" smtClean="0"/>
          </a:p>
          <a:p>
            <a:pPr eaLnBrk="1" hangingPunct="1">
              <a:lnSpc>
                <a:spcPct val="90000"/>
              </a:lnSpc>
            </a:pPr>
            <a:r>
              <a:rPr lang="en-US" sz="2400" dirty="0" smtClean="0">
                <a:latin typeface="Times New Roman" panose="02020603050405020304" pitchFamily="18" charset="0"/>
                <a:cs typeface="Times New Roman" panose="02020603050405020304" pitchFamily="18" charset="0"/>
              </a:rPr>
              <a:t>Keep the procurement card in a secure location (e.g. locked file cabinet or office safe)</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Require users to sign the office procurement card out and in after use</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Do not carry the procurement card on vacations, weekends or holidays</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Keep the procurement card separate from personal credit cards.</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Always double check receipts against bank statements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371600"/>
            <a:ext cx="8763000" cy="4419600"/>
          </a:xfrm>
        </p:spPr>
        <p:txBody>
          <a:bodyPr/>
          <a:lstStyle/>
          <a:p>
            <a:pPr marL="109728" indent="0" eaLnBrk="1" hangingPunct="1">
              <a:buNone/>
            </a:pPr>
            <a:endParaRPr lang="en-US" sz="2400" dirty="0" smtClean="0"/>
          </a:p>
          <a:p>
            <a:r>
              <a:rPr lang="en-US" sz="2400" dirty="0">
                <a:latin typeface="Times New Roman" panose="02020603050405020304" pitchFamily="18" charset="0"/>
                <a:cs typeface="Times New Roman" panose="02020603050405020304" pitchFamily="18" charset="0"/>
              </a:rPr>
              <a:t>Balances should not be carried over to the next month</a:t>
            </a:r>
          </a:p>
          <a:p>
            <a:pPr eaLnBrk="1" hangingPunct="1"/>
            <a:r>
              <a:rPr lang="en-US" sz="2400" dirty="0" smtClean="0">
                <a:latin typeface="Times New Roman" panose="02020603050405020304" pitchFamily="18" charset="0"/>
                <a:cs typeface="Times New Roman" panose="02020603050405020304" pitchFamily="18" charset="0"/>
              </a:rPr>
              <a:t>Balances on the procurement card shall be paid at the receipt of the monthly statement, once statement(s) have been reconciled for accuracy</a:t>
            </a:r>
          </a:p>
          <a:p>
            <a:pPr eaLnBrk="1" hangingPunct="1"/>
            <a:r>
              <a:rPr lang="en-US" sz="2400" dirty="0" smtClean="0">
                <a:latin typeface="Times New Roman" panose="02020603050405020304" pitchFamily="18" charset="0"/>
                <a:cs typeface="Times New Roman" panose="02020603050405020304" pitchFamily="18" charset="0"/>
              </a:rPr>
              <a:t>Per Section 31-7-305, MS Procurement Manual, amounts shall incur an interest rate of 1 ½ %</a:t>
            </a:r>
          </a:p>
          <a:p>
            <a:pPr eaLnBrk="1" hangingPunct="1">
              <a:buFont typeface="Wingdings" pitchFamily="2" charset="2"/>
              <a:buNone/>
            </a:pPr>
            <a:endParaRPr lang="en-US" sz="2400" dirty="0" smtClean="0"/>
          </a:p>
          <a:p>
            <a:pPr eaLnBrk="1" hangingPunct="1"/>
            <a:endParaRPr lang="en-US" dirty="0" smtClean="0"/>
          </a:p>
        </p:txBody>
      </p:sp>
      <p:sp>
        <p:nvSpPr>
          <p:cNvPr id="19458" name="Rectangle 2"/>
          <p:cNvSpPr>
            <a:spLocks noGrp="1" noChangeArrowheads="1"/>
          </p:cNvSpPr>
          <p:nvPr>
            <p:ph type="title"/>
          </p:nvPr>
        </p:nvSpPr>
        <p:spPr/>
        <p:txBody>
          <a:bodyPr/>
          <a:lstStyle/>
          <a:p>
            <a:pPr eaLnBrk="1" hangingPunct="1"/>
            <a:r>
              <a:rPr lang="en-US" dirty="0" smtClean="0"/>
              <a:t>Balances on Accounts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1" y="96838"/>
            <a:ext cx="7937500" cy="1412875"/>
          </a:xfrm>
        </p:spPr>
        <p:txBody>
          <a:bodyPr/>
          <a:lstStyle/>
          <a:p>
            <a:pPr eaLnBrk="1" hangingPunct="1"/>
            <a:r>
              <a:rPr lang="en-US" dirty="0" smtClean="0"/>
              <a:t>Laws and Policy</a:t>
            </a:r>
          </a:p>
        </p:txBody>
      </p:sp>
      <p:sp>
        <p:nvSpPr>
          <p:cNvPr id="8195" name="Rectangle 3"/>
          <p:cNvSpPr>
            <a:spLocks noGrp="1" noChangeArrowheads="1"/>
          </p:cNvSpPr>
          <p:nvPr>
            <p:ph type="body" sz="half" idx="1"/>
          </p:nvPr>
        </p:nvSpPr>
        <p:spPr>
          <a:xfrm>
            <a:off x="304800" y="1371600"/>
            <a:ext cx="5410200" cy="4953000"/>
          </a:xfrm>
        </p:spPr>
        <p:txBody>
          <a:bodyPr/>
          <a:lstStyle/>
          <a:p>
            <a:pPr marL="342900" indent="-342900" eaLnBrk="1" hangingPunct="1">
              <a:lnSpc>
                <a:spcPct val="90000"/>
              </a:lnSpc>
            </a:pPr>
            <a:endParaRPr lang="en-US" sz="2000" dirty="0" smtClean="0">
              <a:latin typeface="Times New Roman" panose="02020603050405020304" pitchFamily="18" charset="0"/>
              <a:cs typeface="Times New Roman" panose="02020603050405020304" pitchFamily="18" charset="0"/>
            </a:endParaRPr>
          </a:p>
          <a:p>
            <a:pPr marL="342900" indent="-342900" eaLnBrk="1" hangingPunct="1">
              <a:lnSpc>
                <a:spcPct val="90000"/>
              </a:lnSpc>
            </a:pPr>
            <a:r>
              <a:rPr lang="en-US" sz="2000" dirty="0" smtClean="0">
                <a:latin typeface="Times New Roman" panose="02020603050405020304" pitchFamily="18" charset="0"/>
                <a:cs typeface="Times New Roman" panose="02020603050405020304" pitchFamily="18" charset="0"/>
              </a:rPr>
              <a:t>MS Code,1972, Annotated, Section 7-7-23</a:t>
            </a:r>
          </a:p>
          <a:p>
            <a:pPr marL="598932" lvl="1" indent="-342900">
              <a:lnSpc>
                <a:spcPct val="90000"/>
              </a:lnSpc>
            </a:pPr>
            <a:r>
              <a:rPr lang="en-US" sz="1800" dirty="0" smtClean="0">
                <a:latin typeface="Times New Roman" panose="02020603050405020304" pitchFamily="18" charset="0"/>
                <a:cs typeface="Times New Roman" panose="02020603050405020304" pitchFamily="18" charset="0"/>
              </a:rPr>
              <a:t>The State Fiscal Officer established a general rule to allow state agencies to make certain purchases without first issuing a purchase order</a:t>
            </a:r>
          </a:p>
          <a:p>
            <a:pPr marL="0" indent="0" eaLnBrk="1" hangingPunct="1">
              <a:lnSpc>
                <a:spcPct val="90000"/>
              </a:lnSpc>
              <a:buNone/>
            </a:pPr>
            <a:endParaRPr lang="en-US" sz="2000" dirty="0">
              <a:latin typeface="Times New Roman" panose="02020603050405020304" pitchFamily="18" charset="0"/>
              <a:cs typeface="Times New Roman" panose="02020603050405020304" pitchFamily="18" charset="0"/>
            </a:endParaRPr>
          </a:p>
          <a:p>
            <a:pPr marL="342900" indent="-342900" eaLnBrk="1" hangingPunct="1">
              <a:lnSpc>
                <a:spcPct val="90000"/>
              </a:lnSpc>
            </a:pPr>
            <a:r>
              <a:rPr lang="en-US" sz="2000" dirty="0" smtClean="0">
                <a:latin typeface="Times New Roman" panose="02020603050405020304" pitchFamily="18" charset="0"/>
                <a:cs typeface="Times New Roman" panose="02020603050405020304" pitchFamily="18" charset="0"/>
              </a:rPr>
              <a:t>MS Code, 1972, Annotated, Section 31-7-9</a:t>
            </a:r>
          </a:p>
          <a:p>
            <a:pPr marL="598932" lvl="1" indent="-342900">
              <a:lnSpc>
                <a:spcPct val="90000"/>
              </a:lnSpc>
            </a:pPr>
            <a:r>
              <a:rPr lang="en-US" sz="1800" dirty="0" smtClean="0">
                <a:latin typeface="Times New Roman" panose="02020603050405020304" pitchFamily="18" charset="0"/>
                <a:cs typeface="Times New Roman" panose="02020603050405020304" pitchFamily="18" charset="0"/>
              </a:rPr>
              <a:t>Gives OPTFM the ability to develop regulations to oversee the use of the p-card program</a:t>
            </a:r>
          </a:p>
          <a:p>
            <a:pPr marL="342900" indent="-342900" eaLnBrk="1" hangingPunct="1">
              <a:lnSpc>
                <a:spcPct val="90000"/>
              </a:lnSpc>
            </a:pPr>
            <a:endParaRPr lang="en-US" sz="2400" dirty="0" smtClean="0"/>
          </a:p>
        </p:txBody>
      </p:sp>
      <p:pic>
        <p:nvPicPr>
          <p:cNvPr id="8196" name="Picture 4" descr="BD06489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6477000" y="2057400"/>
            <a:ext cx="1926000" cy="1638000"/>
          </a:xfrm>
        </p:spPr>
      </p:pic>
    </p:spTree>
    <p:extLst>
      <p:ext uri="{BB962C8B-B14F-4D97-AF65-F5344CB8AC3E}">
        <p14:creationId xmlns:p14="http://schemas.microsoft.com/office/powerpoint/2010/main" val="359382726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p:txBody>
          <a:bodyPr/>
          <a:lstStyle/>
          <a:p>
            <a:pPr eaLnBrk="1" hangingPunct="1"/>
            <a:r>
              <a:rPr lang="en-US" dirty="0" smtClean="0"/>
              <a:t>Liability</a:t>
            </a:r>
          </a:p>
        </p:txBody>
      </p:sp>
      <p:sp>
        <p:nvSpPr>
          <p:cNvPr id="20483" name="Rectangle 7"/>
          <p:cNvSpPr>
            <a:spLocks noGrp="1" noChangeArrowheads="1"/>
          </p:cNvSpPr>
          <p:nvPr>
            <p:ph type="body" sz="half" idx="1"/>
          </p:nvPr>
        </p:nvSpPr>
        <p:spPr>
          <a:xfrm>
            <a:off x="304800" y="1219200"/>
            <a:ext cx="5029200" cy="4876800"/>
          </a:xfrm>
        </p:spPr>
        <p:txBody>
          <a:bodyPr/>
          <a:lstStyle/>
          <a:p>
            <a:pPr eaLnBrk="1" hangingPunct="1">
              <a:lnSpc>
                <a:spcPct val="90000"/>
              </a:lnSpc>
              <a:buFont typeface="Wingdings" pitchFamily="2" charset="2"/>
              <a:buNone/>
            </a:pPr>
            <a:r>
              <a:rPr lang="en-US" sz="2000" dirty="0" smtClean="0"/>
              <a:t>     </a:t>
            </a:r>
          </a:p>
          <a:p>
            <a:pPr eaLnBrk="1" hangingPunct="1">
              <a:lnSpc>
                <a:spcPct val="90000"/>
              </a:lnSpc>
              <a:buFont typeface="Wingdings" pitchFamily="2" charset="2"/>
              <a:buNone/>
            </a:pPr>
            <a:endParaRPr lang="en-US" sz="2000" dirty="0" smtClean="0"/>
          </a:p>
          <a:p>
            <a:pPr marL="109728" indent="0">
              <a:lnSpc>
                <a:spcPct val="90000"/>
              </a:lnSpc>
              <a:buNone/>
            </a:pPr>
            <a:r>
              <a:rPr lang="en-US" sz="2000" dirty="0" smtClean="0">
                <a:latin typeface="Times New Roman" panose="02020603050405020304" pitchFamily="18" charset="0"/>
                <a:cs typeface="Times New Roman" panose="02020603050405020304" pitchFamily="18" charset="0"/>
              </a:rPr>
              <a:t>The State of Mississippi will not accept any liability or financial responsibility for state employees’ charges that have not been authorized and exceed any specified limits and violate any of the MCC code restrictions pursuant to current card association rules and regulations.</a:t>
            </a:r>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p:txBody>
      </p:sp>
      <p:pic>
        <p:nvPicPr>
          <p:cNvPr id="20484" name="Picture 8" descr="MCj0101166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10200" y="1219200"/>
            <a:ext cx="2882900" cy="4572000"/>
          </a:xfrm>
          <a:solidFill>
            <a:schemeClr val="accent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Reviews are conducted to ensure that cardholders are utilizing the program correctly</a:t>
            </a:r>
          </a:p>
          <a:p>
            <a:r>
              <a:rPr lang="en-US" sz="2000" dirty="0" smtClean="0">
                <a:latin typeface="Times New Roman" panose="02020603050405020304" pitchFamily="18" charset="0"/>
                <a:cs typeface="Times New Roman" panose="02020603050405020304" pitchFamily="18" charset="0"/>
              </a:rPr>
              <a:t>Agencies will receive a notice from the Program Administrator notifying the Program Coordinator of which card will be reviewed and the time frame of which all receipts and statements should be submitted</a:t>
            </a:r>
          </a:p>
          <a:p>
            <a:r>
              <a:rPr lang="en-US" sz="2000" dirty="0" smtClean="0">
                <a:latin typeface="Times New Roman" panose="02020603050405020304" pitchFamily="18" charset="0"/>
                <a:cs typeface="Times New Roman" panose="02020603050405020304" pitchFamily="18" charset="0"/>
              </a:rPr>
              <a:t>If any inconsistencies are found by the Program Administrator, the agency is required to:</a:t>
            </a:r>
          </a:p>
          <a:p>
            <a:pPr lvl="1"/>
            <a:r>
              <a:rPr lang="en-US" sz="1800" dirty="0" smtClean="0">
                <a:latin typeface="Times New Roman" panose="02020603050405020304" pitchFamily="18" charset="0"/>
                <a:cs typeface="Times New Roman" panose="02020603050405020304" pitchFamily="18" charset="0"/>
              </a:rPr>
              <a:t>Submit any departmental memos to answer any questions</a:t>
            </a:r>
          </a:p>
          <a:p>
            <a:pPr lvl="1"/>
            <a:r>
              <a:rPr lang="en-US" sz="1800" dirty="0" smtClean="0">
                <a:latin typeface="Times New Roman" panose="02020603050405020304" pitchFamily="18" charset="0"/>
                <a:cs typeface="Times New Roman" panose="02020603050405020304" pitchFamily="18" charset="0"/>
              </a:rPr>
              <a:t>Submit a plan on how the errors will be corrected in the future</a:t>
            </a:r>
          </a:p>
          <a:p>
            <a:pPr lvl="1"/>
            <a:r>
              <a:rPr lang="en-US" sz="1800" dirty="0" smtClean="0">
                <a:latin typeface="Times New Roman" panose="02020603050405020304" pitchFamily="18" charset="0"/>
                <a:cs typeface="Times New Roman" panose="02020603050405020304" pitchFamily="18" charset="0"/>
              </a:rPr>
              <a:t>Submit proof showing that cardholders have submitted money to the agency for any taxes, surcharges, or unapproved expenses</a:t>
            </a:r>
          </a:p>
          <a:p>
            <a:pPr lvl="1"/>
            <a:r>
              <a:rPr lang="en-US" sz="1800" dirty="0" smtClean="0">
                <a:latin typeface="Times New Roman" panose="02020603050405020304" pitchFamily="18" charset="0"/>
                <a:cs typeface="Times New Roman" panose="02020603050405020304" pitchFamily="18" charset="0"/>
              </a:rPr>
              <a:t>Complete additional program training</a:t>
            </a:r>
          </a:p>
          <a:p>
            <a:pPr lvl="1"/>
            <a:r>
              <a:rPr lang="en-US" sz="1800" dirty="0" smtClean="0">
                <a:latin typeface="Times New Roman" panose="02020603050405020304" pitchFamily="18" charset="0"/>
                <a:cs typeface="Times New Roman" panose="02020603050405020304" pitchFamily="18" charset="0"/>
              </a:rPr>
              <a:t>Send in follow-up transaction data</a:t>
            </a:r>
          </a:p>
        </p:txBody>
      </p:sp>
      <p:sp>
        <p:nvSpPr>
          <p:cNvPr id="3" name="Title 2"/>
          <p:cNvSpPr>
            <a:spLocks noGrp="1"/>
          </p:cNvSpPr>
          <p:nvPr>
            <p:ph type="title"/>
          </p:nvPr>
        </p:nvSpPr>
        <p:spPr/>
        <p:txBody>
          <a:bodyPr/>
          <a:lstStyle/>
          <a:p>
            <a:r>
              <a:rPr lang="en-US" dirty="0" smtClean="0"/>
              <a:t>Reviews</a:t>
            </a:r>
            <a:endParaRPr lang="en-US" dirty="0"/>
          </a:p>
        </p:txBody>
      </p:sp>
      <p:pic>
        <p:nvPicPr>
          <p:cNvPr id="3074" name="Picture 2" descr="http://images.clipartpanda.com/review-clipart-k1690722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668837"/>
            <a:ext cx="2189162" cy="2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90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Based on the State’s entire </a:t>
            </a:r>
            <a:r>
              <a:rPr lang="en-US" sz="2000" dirty="0" smtClean="0">
                <a:latin typeface="Times New Roman" panose="02020603050405020304" pitchFamily="18" charset="0"/>
                <a:cs typeface="Times New Roman" panose="02020603050405020304" pitchFamily="18" charset="0"/>
              </a:rPr>
              <a:t>p-card/travel card </a:t>
            </a:r>
            <a:r>
              <a:rPr lang="en-US" sz="2000" dirty="0">
                <a:latin typeface="Times New Roman" panose="02020603050405020304" pitchFamily="18" charset="0"/>
                <a:cs typeface="Times New Roman" panose="02020603050405020304" pitchFamily="18" charset="0"/>
              </a:rPr>
              <a:t>overall spend and the amount of time it takes for agencies to pay their bills, a rebate is awarded to all agencies participating on the state </a:t>
            </a:r>
            <a:r>
              <a:rPr lang="en-US" sz="2000" dirty="0" smtClean="0">
                <a:latin typeface="Times New Roman" panose="02020603050405020304" pitchFamily="18" charset="0"/>
                <a:cs typeface="Times New Roman" panose="02020603050405020304" pitchFamily="18" charset="0"/>
              </a:rPr>
              <a:t>p-card/travel card </a:t>
            </a:r>
            <a:r>
              <a:rPr lang="en-US" sz="2000" dirty="0">
                <a:latin typeface="Times New Roman" panose="02020603050405020304" pitchFamily="18" charset="0"/>
                <a:cs typeface="Times New Roman" panose="02020603050405020304" pitchFamily="18" charset="0"/>
              </a:rPr>
              <a:t>program</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more the cards are used the higher the rebates</a:t>
            </a:r>
          </a:p>
          <a:p>
            <a:pPr marL="109728" indent="0">
              <a:buNone/>
            </a:pPr>
            <a:endParaRPr lang="en-US" sz="2400" dirty="0" smtClean="0"/>
          </a:p>
          <a:p>
            <a:pPr marL="109728" indent="0">
              <a:buNone/>
            </a:pPr>
            <a:endParaRPr lang="en-US" sz="5400" dirty="0"/>
          </a:p>
        </p:txBody>
      </p:sp>
      <p:sp>
        <p:nvSpPr>
          <p:cNvPr id="3" name="Title 2"/>
          <p:cNvSpPr>
            <a:spLocks noGrp="1"/>
          </p:cNvSpPr>
          <p:nvPr>
            <p:ph type="title"/>
          </p:nvPr>
        </p:nvSpPr>
        <p:spPr/>
        <p:txBody>
          <a:bodyPr>
            <a:noAutofit/>
          </a:bodyPr>
          <a:lstStyle/>
          <a:p>
            <a:r>
              <a:rPr lang="en-US" sz="5400" dirty="0" smtClean="0"/>
              <a:t>Rebate</a:t>
            </a:r>
            <a:endParaRPr lang="en-US" sz="5400" dirty="0"/>
          </a:p>
        </p:txBody>
      </p:sp>
    </p:spTree>
    <p:extLst>
      <p:ext uri="{BB962C8B-B14F-4D97-AF65-F5344CB8AC3E}">
        <p14:creationId xmlns:p14="http://schemas.microsoft.com/office/powerpoint/2010/main" val="3699844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1829761"/>
          </a:xfrm>
        </p:spPr>
        <p:txBody>
          <a:bodyPr/>
          <a:lstStyle/>
          <a:p>
            <a:pPr algn="ctr"/>
            <a:r>
              <a:rPr lang="en-US" dirty="0" smtClean="0"/>
              <a:t>Traveling with the State of MS</a:t>
            </a:r>
            <a:endParaRPr lang="en-US" dirty="0"/>
          </a:p>
        </p:txBody>
      </p:sp>
      <p:pic>
        <p:nvPicPr>
          <p:cNvPr id="1026" name="Picture 2" descr="Image result for traveling"/>
          <p:cNvPicPr>
            <a:picLocks noChangeAspect="1" noChangeArrowheads="1"/>
          </p:cNvPicPr>
          <p:nvPr/>
        </p:nvPicPr>
        <p:blipFill rotWithShape="1">
          <a:blip r:embed="rId2">
            <a:extLst>
              <a:ext uri="{28A0092B-C50C-407E-A947-70E740481C1C}">
                <a14:useLocalDpi xmlns:a14="http://schemas.microsoft.com/office/drawing/2010/main" val="0"/>
              </a:ext>
            </a:extLst>
          </a:blip>
          <a:srcRect l="4651" t="9604" r="4651" b="16763"/>
          <a:stretch/>
        </p:blipFill>
        <p:spPr bwMode="auto">
          <a:xfrm>
            <a:off x="2776537" y="2286960"/>
            <a:ext cx="4084663" cy="2513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3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Travel for business should be conducted at a minimum cost for achieving the success of the </a:t>
            </a:r>
            <a:r>
              <a:rPr lang="en-US" dirty="0" smtClean="0">
                <a:latin typeface="Times New Roman" panose="02020603050405020304" pitchFamily="18" charset="0"/>
                <a:cs typeface="Times New Roman" panose="02020603050405020304" pitchFamily="18" charset="0"/>
              </a:rPr>
              <a:t>mission</a:t>
            </a:r>
          </a:p>
          <a:p>
            <a:r>
              <a:rPr lang="en-US" dirty="0" smtClean="0">
                <a:latin typeface="Times New Roman" panose="02020603050405020304" pitchFamily="18" charset="0"/>
                <a:cs typeface="Times New Roman" panose="02020603050405020304" pitchFamily="18" charset="0"/>
              </a:rPr>
              <a:t>Travelers </a:t>
            </a:r>
            <a:r>
              <a:rPr lang="en-US" dirty="0">
                <a:latin typeface="Times New Roman" panose="02020603050405020304" pitchFamily="18" charset="0"/>
                <a:cs typeface="Times New Roman" panose="02020603050405020304" pitchFamily="18" charset="0"/>
              </a:rPr>
              <a:t>shall request air, train, bus, hotel and vehicle rental reservations as far in advance as possible and shall utilize the lowest logical rate </a:t>
            </a:r>
            <a:r>
              <a:rPr lang="en-US" dirty="0" smtClean="0">
                <a:latin typeface="Times New Roman" panose="02020603050405020304" pitchFamily="18" charset="0"/>
                <a:cs typeface="Times New Roman" panose="02020603050405020304" pitchFamily="18" charset="0"/>
              </a:rPr>
              <a:t>available</a:t>
            </a:r>
          </a:p>
          <a:p>
            <a:r>
              <a:rPr lang="en-US" dirty="0">
                <a:latin typeface="Times New Roman" panose="02020603050405020304" pitchFamily="18" charset="0"/>
                <a:cs typeface="Times New Roman" panose="02020603050405020304" pitchFamily="18" charset="0"/>
              </a:rPr>
              <a:t>When </a:t>
            </a:r>
            <a:r>
              <a:rPr lang="en-US" dirty="0" smtClean="0">
                <a:latin typeface="Times New Roman" panose="02020603050405020304" pitchFamily="18" charset="0"/>
                <a:cs typeface="Times New Roman" panose="02020603050405020304" pitchFamily="18" charset="0"/>
              </a:rPr>
              <a:t>attending a conference and conference </a:t>
            </a:r>
            <a:r>
              <a:rPr lang="en-US" dirty="0">
                <a:latin typeface="Times New Roman" panose="02020603050405020304" pitchFamily="18" charset="0"/>
                <a:cs typeface="Times New Roman" panose="02020603050405020304" pitchFamily="18" charset="0"/>
              </a:rPr>
              <a:t>hotel rooms are booked, a copy of the conference literature showing the rates must be </a:t>
            </a:r>
            <a:r>
              <a:rPr lang="en-US" dirty="0" smtClean="0">
                <a:latin typeface="Times New Roman" panose="02020603050405020304" pitchFamily="18" charset="0"/>
                <a:cs typeface="Times New Roman" panose="02020603050405020304" pitchFamily="18" charset="0"/>
              </a:rPr>
              <a:t>submitted</a:t>
            </a:r>
          </a:p>
          <a:p>
            <a:r>
              <a:rPr lang="en-US" dirty="0">
                <a:latin typeface="Times New Roman" panose="02020603050405020304" pitchFamily="18" charset="0"/>
                <a:cs typeface="Times New Roman" panose="02020603050405020304" pitchFamily="18" charset="0"/>
              </a:rPr>
              <a:t>Meals shall not be claimed as expenses if the meals are included in the conference registration fee</a:t>
            </a:r>
          </a:p>
        </p:txBody>
      </p:sp>
      <p:sp>
        <p:nvSpPr>
          <p:cNvPr id="3" name="Title 2"/>
          <p:cNvSpPr>
            <a:spLocks noGrp="1"/>
          </p:cNvSpPr>
          <p:nvPr>
            <p:ph type="title"/>
          </p:nvPr>
        </p:nvSpPr>
        <p:spPr/>
        <p:txBody>
          <a:bodyPr/>
          <a:lstStyle/>
          <a:p>
            <a:r>
              <a:rPr lang="en-US" dirty="0" smtClean="0"/>
              <a:t>Travel Reimbursements</a:t>
            </a:r>
            <a:endParaRPr lang="en-US" dirty="0"/>
          </a:p>
        </p:txBody>
      </p:sp>
    </p:spTree>
    <p:extLst>
      <p:ext uri="{BB962C8B-B14F-4D97-AF65-F5344CB8AC3E}">
        <p14:creationId xmlns:p14="http://schemas.microsoft.com/office/powerpoint/2010/main" val="2943490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When travel is by private vehicle, the total travel expenses </a:t>
            </a:r>
            <a:r>
              <a:rPr lang="en-US" dirty="0" smtClean="0">
                <a:latin typeface="Times New Roman" panose="02020603050405020304" pitchFamily="18" charset="0"/>
                <a:cs typeface="Times New Roman" panose="02020603050405020304" pitchFamily="18" charset="0"/>
              </a:rPr>
              <a:t>reimbursed</a:t>
            </a:r>
          </a:p>
          <a:p>
            <a:pPr lvl="1"/>
            <a:r>
              <a:rPr lang="en-US" dirty="0" smtClean="0">
                <a:latin typeface="Times New Roman" panose="02020603050405020304" pitchFamily="18" charset="0"/>
                <a:cs typeface="Times New Roman" panose="02020603050405020304" pitchFamily="18" charset="0"/>
              </a:rPr>
              <a:t>Includes meal </a:t>
            </a:r>
            <a:r>
              <a:rPr lang="en-US" dirty="0">
                <a:latin typeface="Times New Roman" panose="02020603050405020304" pitchFamily="18" charset="0"/>
                <a:cs typeface="Times New Roman" panose="02020603050405020304" pitchFamily="18" charset="0"/>
              </a:rPr>
              <a:t>and lodging costs incurred as a result of driving instead of </a:t>
            </a:r>
            <a:r>
              <a:rPr lang="en-US" dirty="0" smtClean="0">
                <a:latin typeface="Times New Roman" panose="02020603050405020304" pitchFamily="18" charset="0"/>
                <a:cs typeface="Times New Roman" panose="02020603050405020304" pitchFamily="18" charset="0"/>
              </a:rPr>
              <a:t>flying</a:t>
            </a:r>
          </a:p>
          <a:p>
            <a:pPr lvl="1"/>
            <a:r>
              <a:rPr lang="en-US" dirty="0" smtClean="0">
                <a:latin typeface="Times New Roman" panose="02020603050405020304" pitchFamily="18" charset="0"/>
                <a:cs typeface="Times New Roman" panose="02020603050405020304" pitchFamily="18" charset="0"/>
              </a:rPr>
              <a:t>The costs shall </a:t>
            </a:r>
            <a:r>
              <a:rPr lang="en-US" dirty="0">
                <a:latin typeface="Times New Roman" panose="02020603050405020304" pitchFamily="18" charset="0"/>
                <a:cs typeface="Times New Roman" panose="02020603050405020304" pitchFamily="18" charset="0"/>
              </a:rPr>
              <a:t>not exceed the cost of the lowest unrestricted air fare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 employee’s Agency Head can determine that it </a:t>
            </a:r>
            <a:r>
              <a:rPr lang="en-US" dirty="0">
                <a:latin typeface="Times New Roman" panose="02020603050405020304" pitchFamily="18" charset="0"/>
                <a:cs typeface="Times New Roman" panose="02020603050405020304" pitchFamily="18" charset="0"/>
              </a:rPr>
              <a:t>is in the best interest of the agency that the employee </a:t>
            </a:r>
            <a:r>
              <a:rPr lang="en-US" dirty="0" smtClean="0">
                <a:latin typeface="Times New Roman" panose="02020603050405020304" pitchFamily="18" charset="0"/>
                <a:cs typeface="Times New Roman" panose="02020603050405020304" pitchFamily="18" charset="0"/>
              </a:rPr>
              <a:t>drive, by submitting written justification (e-wavier), then the cost can exceed the lowest unrestricted air fare</a:t>
            </a:r>
          </a:p>
          <a:p>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employee chooses to drive and expenses exceed the cost of the lowest unrestricted air fare, reimbursement will be limited to cost of flying. </a:t>
            </a:r>
          </a:p>
        </p:txBody>
      </p:sp>
      <p:sp>
        <p:nvSpPr>
          <p:cNvPr id="3" name="Title 2"/>
          <p:cNvSpPr>
            <a:spLocks noGrp="1"/>
          </p:cNvSpPr>
          <p:nvPr>
            <p:ph type="title"/>
          </p:nvPr>
        </p:nvSpPr>
        <p:spPr/>
        <p:txBody>
          <a:bodyPr/>
          <a:lstStyle/>
          <a:p>
            <a:r>
              <a:rPr lang="en-US" dirty="0" smtClean="0"/>
              <a:t>Driving vs Flying</a:t>
            </a:r>
            <a:endParaRPr lang="en-US" dirty="0"/>
          </a:p>
        </p:txBody>
      </p:sp>
    </p:spTree>
    <p:extLst>
      <p:ext uri="{BB962C8B-B14F-4D97-AF65-F5344CB8AC3E}">
        <p14:creationId xmlns:p14="http://schemas.microsoft.com/office/powerpoint/2010/main" val="58407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Travel Arrangements</a:t>
            </a:r>
            <a:endParaRPr lang="en-US" dirty="0"/>
          </a:p>
        </p:txBody>
      </p:sp>
      <p:sp>
        <p:nvSpPr>
          <p:cNvPr id="4" name="Text Placeholder 3"/>
          <p:cNvSpPr>
            <a:spLocks noGrp="1"/>
          </p:cNvSpPr>
          <p:nvPr>
            <p:ph type="body" idx="1"/>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Method of Traveling</a:t>
            </a:r>
            <a:endParaRPr 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3"/>
          </p:nvPr>
        </p:nvSpPr>
        <p:spPr/>
        <p:txBody>
          <a:bodyPr/>
          <a:lstStyle/>
          <a:p>
            <a:pPr algn="ctr"/>
            <a:r>
              <a:rPr lang="en-US" dirty="0" smtClean="0">
                <a:latin typeface="Times New Roman" panose="02020603050405020304" pitchFamily="18" charset="0"/>
                <a:cs typeface="Times New Roman" panose="02020603050405020304" pitchFamily="18" charset="0"/>
              </a:rPr>
              <a:t>Hotel </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2"/>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state agency must maintain in its files a cost comparison showing a minimum of two (2) </a:t>
            </a:r>
            <a:r>
              <a:rPr lang="en-US" dirty="0" smtClean="0">
                <a:latin typeface="Times New Roman" panose="02020603050405020304" pitchFamily="18" charset="0"/>
                <a:cs typeface="Times New Roman" panose="02020603050405020304" pitchFamily="18" charset="0"/>
              </a:rPr>
              <a:t>fares</a:t>
            </a:r>
          </a:p>
          <a:p>
            <a:pPr lvl="1"/>
            <a:r>
              <a:rPr lang="en-US" dirty="0" smtClean="0">
                <a:latin typeface="Times New Roman" panose="02020603050405020304" pitchFamily="18" charset="0"/>
                <a:cs typeface="Times New Roman" panose="02020603050405020304" pitchFamily="18" charset="0"/>
              </a:rPr>
              <a:t>The two quotes must </a:t>
            </a:r>
            <a:r>
              <a:rPr lang="en-US" dirty="0">
                <a:latin typeface="Times New Roman" panose="02020603050405020304" pitchFamily="18" charset="0"/>
                <a:cs typeface="Times New Roman" panose="02020603050405020304" pitchFamily="18" charset="0"/>
              </a:rPr>
              <a:t>be submitted along with the employee’s Travel </a:t>
            </a:r>
            <a:r>
              <a:rPr lang="en-US" dirty="0" smtClean="0">
                <a:latin typeface="Times New Roman" panose="02020603050405020304" pitchFamily="18" charset="0"/>
                <a:cs typeface="Times New Roman" panose="02020603050405020304" pitchFamily="18" charset="0"/>
              </a:rPr>
              <a:t>Voucher</a:t>
            </a:r>
          </a:p>
          <a:p>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receipt (passenger receipt) and itinerary shall accompany the request for </a:t>
            </a:r>
            <a:r>
              <a:rPr lang="en-US" dirty="0" smtClean="0">
                <a:latin typeface="Times New Roman" panose="02020603050405020304" pitchFamily="18" charset="0"/>
                <a:cs typeface="Times New Roman" panose="02020603050405020304" pitchFamily="18" charset="0"/>
              </a:rPr>
              <a:t>reimbursement</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 flight is booked and it is not the cheapest rate, an </a:t>
            </a:r>
            <a:r>
              <a:rPr lang="en-US" dirty="0" err="1" smtClean="0">
                <a:latin typeface="Times New Roman" panose="02020603050405020304" pitchFamily="18" charset="0"/>
                <a:cs typeface="Times New Roman" panose="02020603050405020304" pitchFamily="18" charset="0"/>
              </a:rPr>
              <a:t>eWaiver</a:t>
            </a:r>
            <a:r>
              <a:rPr lang="en-US" dirty="0" smtClean="0">
                <a:latin typeface="Times New Roman" panose="02020603050405020304" pitchFamily="18" charset="0"/>
                <a:cs typeface="Times New Roman" panose="02020603050405020304" pitchFamily="18" charset="0"/>
              </a:rPr>
              <a:t> must be submitted to OPTFM prior to booking the trip</a:t>
            </a:r>
            <a:endParaRPr lang="en-US"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quarter" idx="4"/>
          </p:nvPr>
        </p:nvSpPr>
        <p:spPr/>
        <p:txBody>
          <a:bodyPr>
            <a:normAutofit fontScale="92500"/>
          </a:bodyPr>
          <a:lstStyle/>
          <a:p>
            <a:r>
              <a:rPr lang="en-US" dirty="0" smtClean="0">
                <a:latin typeface="Times New Roman" panose="02020603050405020304" pitchFamily="18" charset="0"/>
                <a:cs typeface="Times New Roman" panose="02020603050405020304" pitchFamily="18" charset="0"/>
              </a:rPr>
              <a:t>If attending a conference, book a room at the host/conference hotel or ask for the conference rate</a:t>
            </a:r>
          </a:p>
          <a:p>
            <a:r>
              <a:rPr lang="en-US" dirty="0" smtClean="0">
                <a:latin typeface="Times New Roman" panose="02020603050405020304" pitchFamily="18" charset="0"/>
                <a:cs typeface="Times New Roman" panose="02020603050405020304" pitchFamily="18" charset="0"/>
              </a:rPr>
              <a:t>If no rooms are available at the conference hotel, book a hotel room utilizing the government rate and if the price of the hotel room exceeds the price of the conference rate, an </a:t>
            </a:r>
            <a:r>
              <a:rPr lang="en-US" dirty="0" err="1" smtClean="0">
                <a:latin typeface="Times New Roman" panose="02020603050405020304" pitchFamily="18" charset="0"/>
                <a:cs typeface="Times New Roman" panose="02020603050405020304" pitchFamily="18" charset="0"/>
              </a:rPr>
              <a:t>eWaiver</a:t>
            </a:r>
            <a:r>
              <a:rPr lang="en-US" dirty="0" smtClean="0">
                <a:latin typeface="Times New Roman" panose="02020603050405020304" pitchFamily="18" charset="0"/>
                <a:cs typeface="Times New Roman" panose="02020603050405020304" pitchFamily="18" charset="0"/>
              </a:rPr>
              <a:t> should be submitted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748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All travel outside the continental limits of the United States (Canada, Hawaii, Puerto Rico, and Mexico are outside) must be approved by the Department of Finance and Administration (excluding Universities) prior to </a:t>
            </a:r>
            <a:r>
              <a:rPr lang="en-US" dirty="0" smtClean="0">
                <a:latin typeface="Times New Roman" panose="02020603050405020304" pitchFamily="18" charset="0"/>
                <a:cs typeface="Times New Roman" panose="02020603050405020304" pitchFamily="18" charset="0"/>
              </a:rPr>
              <a:t>departure</a:t>
            </a:r>
          </a:p>
          <a:p>
            <a:r>
              <a:rPr lang="en-US" dirty="0" smtClean="0">
                <a:latin typeface="Times New Roman" panose="02020603050405020304" pitchFamily="18" charset="0"/>
                <a:cs typeface="Times New Roman" panose="02020603050405020304" pitchFamily="18" charset="0"/>
              </a:rPr>
              <a:t>Costs associated with meals while traveling internationally are reimbursed at cost</a:t>
            </a:r>
            <a:endParaRPr lang="en-US" dirty="0">
              <a:latin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p:txBody>
          <a:bodyPr/>
          <a:lstStyle/>
          <a:p>
            <a:r>
              <a:rPr lang="en-US" dirty="0" smtClean="0"/>
              <a:t>International Travel</a:t>
            </a:r>
            <a:endParaRPr lang="en-US" dirty="0"/>
          </a:p>
        </p:txBody>
      </p:sp>
      <p:pic>
        <p:nvPicPr>
          <p:cNvPr id="5124" name="Picture 4" descr="Image result for international tra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546449"/>
            <a:ext cx="3200400" cy="213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30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Employees </a:t>
            </a:r>
            <a:r>
              <a:rPr lang="en-US" dirty="0">
                <a:latin typeface="Times New Roman" panose="02020603050405020304" pitchFamily="18" charset="0"/>
                <a:cs typeface="Times New Roman" panose="02020603050405020304" pitchFamily="18" charset="0"/>
              </a:rPr>
              <a:t>of the state </a:t>
            </a:r>
            <a:r>
              <a:rPr lang="en-US" dirty="0" smtClean="0">
                <a:latin typeface="Times New Roman" panose="02020603050405020304" pitchFamily="18" charset="0"/>
                <a:cs typeface="Times New Roman" panose="02020603050405020304" pitchFamily="18" charset="0"/>
              </a:rPr>
              <a:t>shall </a:t>
            </a:r>
            <a:r>
              <a:rPr lang="en-US" dirty="0">
                <a:latin typeface="Times New Roman" panose="02020603050405020304" pitchFamily="18" charset="0"/>
                <a:cs typeface="Times New Roman" panose="02020603050405020304" pitchFamily="18" charset="0"/>
              </a:rPr>
              <a:t>be reimbursed the actual cost of </a:t>
            </a:r>
            <a:r>
              <a:rPr lang="en-US" dirty="0" smtClean="0">
                <a:latin typeface="Times New Roman" panose="02020603050405020304" pitchFamily="18" charset="0"/>
                <a:cs typeface="Times New Roman" panose="02020603050405020304" pitchFamily="18" charset="0"/>
              </a:rPr>
              <a:t>meals (while in travel status), </a:t>
            </a:r>
            <a:r>
              <a:rPr lang="en-US" dirty="0">
                <a:latin typeface="Times New Roman" panose="02020603050405020304" pitchFamily="18" charset="0"/>
                <a:cs typeface="Times New Roman" panose="02020603050405020304" pitchFamily="18" charset="0"/>
              </a:rPr>
              <a:t>not to exceed the daily maximums for the specific location of assignment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Meals </a:t>
            </a:r>
            <a:r>
              <a:rPr lang="en-US" dirty="0">
                <a:latin typeface="Times New Roman" panose="02020603050405020304" pitchFamily="18" charset="0"/>
                <a:cs typeface="Times New Roman" panose="02020603050405020304" pitchFamily="18" charset="0"/>
              </a:rPr>
              <a:t>shall not be claimed as a separate item of expense on the Travel Voucher when included in the conference registration </a:t>
            </a:r>
            <a:r>
              <a:rPr lang="en-US" dirty="0" smtClean="0">
                <a:latin typeface="Times New Roman" panose="02020603050405020304" pitchFamily="18" charset="0"/>
                <a:cs typeface="Times New Roman" panose="02020603050405020304" pitchFamily="18" charset="0"/>
              </a:rPr>
              <a:t>fee</a:t>
            </a:r>
          </a:p>
          <a:p>
            <a:r>
              <a:rPr lang="en-US" dirty="0">
                <a:latin typeface="Times New Roman" panose="02020603050405020304" pitchFamily="18" charset="0"/>
                <a:cs typeface="Times New Roman" panose="02020603050405020304" pitchFamily="18" charset="0"/>
              </a:rPr>
              <a:t>Alcoholic beverages are not </a:t>
            </a:r>
            <a:r>
              <a:rPr lang="en-US" dirty="0" smtClean="0">
                <a:latin typeface="Times New Roman" panose="02020603050405020304" pitchFamily="18" charset="0"/>
                <a:cs typeface="Times New Roman" panose="02020603050405020304" pitchFamily="18" charset="0"/>
              </a:rPr>
              <a:t>reimbursable</a:t>
            </a:r>
          </a:p>
          <a:p>
            <a:r>
              <a:rPr lang="en-US" dirty="0">
                <a:latin typeface="Times New Roman" panose="02020603050405020304" pitchFamily="18" charset="0"/>
                <a:cs typeface="Times New Roman" panose="02020603050405020304" pitchFamily="18" charset="0"/>
              </a:rPr>
              <a:t>The meal reimbursement rate shall be paid at the rate for the conference city </a:t>
            </a:r>
            <a:r>
              <a:rPr lang="en-US" dirty="0" smtClean="0">
                <a:latin typeface="Times New Roman" panose="02020603050405020304" pitchFamily="18" charset="0"/>
                <a:cs typeface="Times New Roman" panose="02020603050405020304" pitchFamily="18" charset="0"/>
              </a:rPr>
              <a:t>location</a:t>
            </a:r>
          </a:p>
          <a:p>
            <a:r>
              <a:rPr lang="en-US" dirty="0" smtClean="0">
                <a:latin typeface="Times New Roman" panose="02020603050405020304" pitchFamily="18" charset="0"/>
                <a:cs typeface="Times New Roman" panose="02020603050405020304" pitchFamily="18" charset="0"/>
              </a:rPr>
              <a:t>Tips should not exceed 20%</a:t>
            </a:r>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r>
              <a:rPr lang="en-US" dirty="0" smtClean="0"/>
              <a:t>Meals</a:t>
            </a:r>
            <a:endParaRPr lang="en-US" dirty="0"/>
          </a:p>
        </p:txBody>
      </p:sp>
      <p:pic>
        <p:nvPicPr>
          <p:cNvPr id="3074" name="Picture 2" descr="Image result for paying for me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895" y="5350065"/>
            <a:ext cx="348615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02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Any bonus or promotional gratuity received as a result of official state travel shall be used to offset or reduce the cost of subsequent official state </a:t>
            </a:r>
            <a:r>
              <a:rPr lang="en-US" dirty="0" smtClean="0">
                <a:latin typeface="Times New Roman" panose="02020603050405020304" pitchFamily="18" charset="0"/>
                <a:cs typeface="Times New Roman" panose="02020603050405020304" pitchFamily="18" charset="0"/>
              </a:rPr>
              <a:t>travel</a:t>
            </a:r>
          </a:p>
          <a:p>
            <a:r>
              <a:rPr lang="en-US" dirty="0" smtClean="0">
                <a:latin typeface="Times New Roman" panose="02020603050405020304" pitchFamily="18" charset="0"/>
                <a:cs typeface="Times New Roman" panose="02020603050405020304" pitchFamily="18" charset="0"/>
              </a:rPr>
              <a:t>Travelers cannot keep </a:t>
            </a:r>
            <a:r>
              <a:rPr lang="en-US" dirty="0">
                <a:latin typeface="Times New Roman" panose="02020603050405020304" pitchFamily="18" charset="0"/>
                <a:cs typeface="Times New Roman" panose="02020603050405020304" pitchFamily="18" charset="0"/>
              </a:rPr>
              <a:t>a bonus or other promotional gratuity so earned for </a:t>
            </a:r>
            <a:r>
              <a:rPr lang="en-US" dirty="0" smtClean="0">
                <a:latin typeface="Times New Roman" panose="02020603050405020304" pitchFamily="18" charset="0"/>
                <a:cs typeface="Times New Roman" panose="02020603050405020304" pitchFamily="18" charset="0"/>
              </a:rPr>
              <a:t>his/her </a:t>
            </a:r>
            <a:r>
              <a:rPr lang="en-US" dirty="0">
                <a:latin typeface="Times New Roman" panose="02020603050405020304" pitchFamily="18" charset="0"/>
                <a:cs typeface="Times New Roman" panose="02020603050405020304" pitchFamily="18" charset="0"/>
              </a:rPr>
              <a:t>own personal </a:t>
            </a:r>
            <a:r>
              <a:rPr lang="en-US" dirty="0" smtClean="0">
                <a:latin typeface="Times New Roman" panose="02020603050405020304" pitchFamily="18" charset="0"/>
                <a:cs typeface="Times New Roman" panose="02020603050405020304" pitchFamily="18" charset="0"/>
              </a:rPr>
              <a:t>use</a:t>
            </a:r>
          </a:p>
        </p:txBody>
      </p:sp>
      <p:sp>
        <p:nvSpPr>
          <p:cNvPr id="3" name="Title 2"/>
          <p:cNvSpPr>
            <a:spLocks noGrp="1"/>
          </p:cNvSpPr>
          <p:nvPr>
            <p:ph type="title"/>
          </p:nvPr>
        </p:nvSpPr>
        <p:spPr/>
        <p:txBody>
          <a:bodyPr>
            <a:normAutofit fontScale="90000"/>
          </a:bodyPr>
          <a:lstStyle/>
          <a:p>
            <a:r>
              <a:rPr lang="en-US" dirty="0" smtClean="0"/>
              <a:t>Traveler Reward Points/Programs</a:t>
            </a:r>
            <a:endParaRPr lang="en-US" dirty="0"/>
          </a:p>
        </p:txBody>
      </p:sp>
      <p:sp>
        <p:nvSpPr>
          <p:cNvPr id="4" name="AutoShape 2" descr="Image result for frequent flyer miles"/>
          <p:cNvSpPr>
            <a:spLocks noChangeAspect="1" noChangeArrowheads="1"/>
          </p:cNvSpPr>
          <p:nvPr/>
        </p:nvSpPr>
        <p:spPr bwMode="auto">
          <a:xfrm>
            <a:off x="155574" y="-144463"/>
            <a:ext cx="3273425" cy="32734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Image result for frequent flyer m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62400"/>
            <a:ext cx="3159837" cy="196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0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Procurement Card</a:t>
            </a:r>
            <a:endParaRPr lang="en-US" dirty="0"/>
          </a:p>
        </p:txBody>
      </p:sp>
      <p:sp>
        <p:nvSpPr>
          <p:cNvPr id="7" name="Content Placeholder 6"/>
          <p:cNvSpPr>
            <a:spLocks noGrp="1"/>
          </p:cNvSpPr>
          <p:nvPr>
            <p:ph sz="quarter" idx="2"/>
          </p:nvPr>
        </p:nvSpPr>
        <p:spPr>
          <a:xfrm>
            <a:off x="457200" y="1600200"/>
            <a:ext cx="4419600" cy="4956506"/>
          </a:xfrm>
        </p:spPr>
        <p:txBody>
          <a:bodyPr>
            <a:normAutofit/>
          </a:bodyPr>
          <a:lstStyle/>
          <a:p>
            <a:pPr>
              <a:lnSpc>
                <a:spcPct val="90000"/>
              </a:lnSpc>
              <a:buClr>
                <a:srgbClr val="1515FF"/>
              </a:buClr>
            </a:pPr>
            <a:r>
              <a:rPr lang="en-US" altLang="en-US" dirty="0">
                <a:latin typeface="Times New Roman" panose="02020603050405020304" pitchFamily="18" charset="0"/>
              </a:rPr>
              <a:t>A purchasing card </a:t>
            </a:r>
            <a:r>
              <a:rPr lang="en-US" altLang="en-US" dirty="0" smtClean="0">
                <a:latin typeface="Times New Roman" panose="02020603050405020304" pitchFamily="18" charset="0"/>
              </a:rPr>
              <a:t>is </a:t>
            </a:r>
            <a:r>
              <a:rPr lang="en-US" altLang="en-US" dirty="0">
                <a:latin typeface="Times New Roman" panose="02020603050405020304" pitchFamily="18" charset="0"/>
              </a:rPr>
              <a:t>an enhanced credit card used by a State Agency/Governing Authority and distributed to </a:t>
            </a:r>
            <a:r>
              <a:rPr lang="en-US" altLang="en-US" dirty="0" smtClean="0">
                <a:latin typeface="Times New Roman" panose="02020603050405020304" pitchFamily="18" charset="0"/>
              </a:rPr>
              <a:t>employees</a:t>
            </a:r>
            <a:endParaRPr lang="en-US" altLang="en-US" dirty="0">
              <a:latin typeface="Times New Roman" panose="02020603050405020304" pitchFamily="18" charset="0"/>
            </a:endParaRPr>
          </a:p>
          <a:p>
            <a:pPr>
              <a:lnSpc>
                <a:spcPct val="90000"/>
              </a:lnSpc>
              <a:buClr>
                <a:srgbClr val="1515FF"/>
              </a:buClr>
            </a:pPr>
            <a:r>
              <a:rPr lang="en-US" altLang="en-US" dirty="0">
                <a:latin typeface="Times New Roman" panose="02020603050405020304" pitchFamily="18" charset="0"/>
              </a:rPr>
              <a:t>A purchasing card is a form of a company charge card that allows goods and services to be procured without utilizing a traditional purchasing </a:t>
            </a:r>
            <a:r>
              <a:rPr lang="en-US" altLang="en-US" dirty="0" smtClean="0">
                <a:latin typeface="Times New Roman" panose="02020603050405020304" pitchFamily="18" charset="0"/>
              </a:rPr>
              <a:t>process</a:t>
            </a:r>
            <a:endParaRPr lang="en-US" altLang="en-US" dirty="0">
              <a:latin typeface="Times New Roman" panose="02020603050405020304" pitchFamily="18" charset="0"/>
            </a:endParaRPr>
          </a:p>
          <a:p>
            <a:endParaRPr lang="en-US" dirty="0"/>
          </a:p>
        </p:txBody>
      </p:sp>
      <p:pic>
        <p:nvPicPr>
          <p:cNvPr id="10" name="Picture 9" descr="Gold credit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876800" y="1600200"/>
            <a:ext cx="3810000" cy="4114800"/>
          </a:xfrm>
          <a:prstGeom prst="rect">
            <a:avLst/>
          </a:prstGeom>
          <a:noFill/>
          <a:ln>
            <a:noFill/>
            <a:prstDash val="sysDash"/>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613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67034" y="2209800"/>
            <a:ext cx="7809931" cy="2057400"/>
          </a:xfrm>
          <a:prstGeom prst="rect">
            <a:avLst/>
          </a:prstGeom>
        </p:spPr>
      </p:pic>
      <p:sp>
        <p:nvSpPr>
          <p:cNvPr id="7" name="Title 6"/>
          <p:cNvSpPr>
            <a:spLocks noGrp="1"/>
          </p:cNvSpPr>
          <p:nvPr>
            <p:ph type="title"/>
          </p:nvPr>
        </p:nvSpPr>
        <p:spPr/>
        <p:txBody>
          <a:bodyPr/>
          <a:lstStyle/>
          <a:p>
            <a:r>
              <a:rPr lang="en-US" dirty="0" smtClean="0"/>
              <a:t>Mileage Reimbursement</a:t>
            </a:r>
            <a:endParaRPr lang="en-US" dirty="0"/>
          </a:p>
        </p:txBody>
      </p:sp>
    </p:spTree>
    <p:extLst>
      <p:ext uri="{BB962C8B-B14F-4D97-AF65-F5344CB8AC3E}">
        <p14:creationId xmlns:p14="http://schemas.microsoft.com/office/powerpoint/2010/main" val="3655217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531"/>
          <a:stretch/>
        </p:blipFill>
        <p:spPr>
          <a:xfrm>
            <a:off x="843175" y="2209800"/>
            <a:ext cx="7457649" cy="3352800"/>
          </a:xfrm>
          <a:prstGeom prst="rect">
            <a:avLst/>
          </a:prstGeom>
        </p:spPr>
      </p:pic>
      <p:sp>
        <p:nvSpPr>
          <p:cNvPr id="3" name="Title 2"/>
          <p:cNvSpPr>
            <a:spLocks noGrp="1"/>
          </p:cNvSpPr>
          <p:nvPr>
            <p:ph type="title"/>
          </p:nvPr>
        </p:nvSpPr>
        <p:spPr/>
        <p:txBody>
          <a:bodyPr/>
          <a:lstStyle/>
          <a:p>
            <a:pPr algn="ctr"/>
            <a:r>
              <a:rPr lang="en-US" dirty="0" smtClean="0"/>
              <a:t>Reimbursements</a:t>
            </a:r>
            <a:endParaRPr lang="en-US" dirty="0"/>
          </a:p>
        </p:txBody>
      </p:sp>
    </p:spTree>
    <p:extLst>
      <p:ext uri="{BB962C8B-B14F-4D97-AF65-F5344CB8AC3E}">
        <p14:creationId xmlns:p14="http://schemas.microsoft.com/office/powerpoint/2010/main" val="687834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0"/>
            <a:ext cx="8229600" cy="1143000"/>
          </a:xfrm>
        </p:spPr>
        <p:txBody>
          <a:bodyPr/>
          <a:lstStyle/>
          <a:p>
            <a:r>
              <a:rPr lang="en-US" dirty="0" smtClean="0"/>
              <a:t>Any Questions??</a:t>
            </a:r>
            <a:endParaRPr lang="en-US" dirty="0"/>
          </a:p>
        </p:txBody>
      </p:sp>
    </p:spTree>
    <p:extLst>
      <p:ext uri="{BB962C8B-B14F-4D97-AF65-F5344CB8AC3E}">
        <p14:creationId xmlns:p14="http://schemas.microsoft.com/office/powerpoint/2010/main" val="208335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8600" y="96838"/>
            <a:ext cx="8458199" cy="1412875"/>
          </a:xfrm>
        </p:spPr>
        <p:txBody>
          <a:bodyPr>
            <a:normAutofit/>
          </a:bodyPr>
          <a:lstStyle/>
          <a:p>
            <a:pPr eaLnBrk="1" hangingPunct="1"/>
            <a:r>
              <a:rPr lang="en-US" sz="3600" dirty="0" smtClean="0"/>
              <a:t>Procurement Card Program Purpose</a:t>
            </a:r>
          </a:p>
        </p:txBody>
      </p:sp>
      <p:sp>
        <p:nvSpPr>
          <p:cNvPr id="5123" name="Rectangle 5"/>
          <p:cNvSpPr>
            <a:spLocks noGrp="1" noChangeArrowheads="1"/>
          </p:cNvSpPr>
          <p:nvPr>
            <p:ph type="body" sz="half" idx="1"/>
          </p:nvPr>
        </p:nvSpPr>
        <p:spPr>
          <a:xfrm>
            <a:off x="176704" y="1905000"/>
            <a:ext cx="4876800" cy="4544122"/>
          </a:xfrm>
        </p:spPr>
        <p:txBody>
          <a:bodyPr>
            <a:normAutofit/>
          </a:bodyPr>
          <a:lstStyle/>
          <a:p>
            <a:pPr>
              <a:lnSpc>
                <a:spcPct val="80000"/>
              </a:lnSpc>
            </a:pPr>
            <a:r>
              <a:rPr lang="en-US" sz="2400" dirty="0">
                <a:latin typeface="Times New Roman" panose="02020603050405020304" pitchFamily="18" charset="0"/>
                <a:cs typeface="Times New Roman" panose="02020603050405020304" pitchFamily="18" charset="0"/>
              </a:rPr>
              <a:t>Speed</a:t>
            </a:r>
          </a:p>
          <a:p>
            <a:pPr>
              <a:lnSpc>
                <a:spcPct val="80000"/>
              </a:lnSpc>
            </a:pPr>
            <a:r>
              <a:rPr lang="en-US" sz="2400" dirty="0" smtClean="0">
                <a:latin typeface="Times New Roman" panose="02020603050405020304" pitchFamily="18" charset="0"/>
                <a:cs typeface="Times New Roman" panose="02020603050405020304" pitchFamily="18" charset="0"/>
              </a:rPr>
              <a:t>Ease </a:t>
            </a:r>
            <a:r>
              <a:rPr lang="en-US" sz="2400" dirty="0">
                <a:latin typeface="Times New Roman" panose="02020603050405020304" pitchFamily="18" charset="0"/>
                <a:cs typeface="Times New Roman" panose="02020603050405020304" pitchFamily="18" charset="0"/>
              </a:rPr>
              <a:t>of use</a:t>
            </a:r>
          </a:p>
          <a:p>
            <a:pPr>
              <a:lnSpc>
                <a:spcPct val="80000"/>
              </a:lnSpc>
            </a:pPr>
            <a:r>
              <a:rPr lang="en-US" sz="2400" dirty="0" smtClean="0">
                <a:latin typeface="Times New Roman" panose="02020603050405020304" pitchFamily="18" charset="0"/>
                <a:cs typeface="Times New Roman" panose="02020603050405020304" pitchFamily="18" charset="0"/>
              </a:rPr>
              <a:t>Used for both Commodities/services</a:t>
            </a:r>
            <a:endParaRPr lang="en-US" sz="2400" dirty="0">
              <a:latin typeface="Times New Roman" panose="02020603050405020304" pitchFamily="18" charset="0"/>
              <a:cs typeface="Times New Roman" panose="02020603050405020304" pitchFamily="18" charset="0"/>
            </a:endParaRPr>
          </a:p>
          <a:p>
            <a:pPr>
              <a:lnSpc>
                <a:spcPct val="80000"/>
              </a:lnSpc>
            </a:pPr>
            <a:r>
              <a:rPr lang="en-US" sz="2400" dirty="0">
                <a:latin typeface="Times New Roman" panose="02020603050405020304" pitchFamily="18" charset="0"/>
                <a:cs typeface="Times New Roman" panose="02020603050405020304" pitchFamily="18" charset="0"/>
              </a:rPr>
              <a:t>Used for a large number of small purchases</a:t>
            </a:r>
          </a:p>
          <a:p>
            <a:pPr>
              <a:lnSpc>
                <a:spcPct val="80000"/>
              </a:lnSpc>
            </a:pPr>
            <a:r>
              <a:rPr lang="en-US" sz="2400" dirty="0" smtClean="0">
                <a:latin typeface="Times New Roman" panose="02020603050405020304" pitchFamily="18" charset="0"/>
                <a:cs typeface="Times New Roman" panose="02020603050405020304" pitchFamily="18" charset="0"/>
              </a:rPr>
              <a:t>Allow departmental personnel (State Agencies and Governing Authorities) to make small dollar purchases ($5,000 &amp; under)</a:t>
            </a:r>
          </a:p>
          <a:p>
            <a:pPr>
              <a:lnSpc>
                <a:spcPct val="80000"/>
              </a:lnSpc>
            </a:pPr>
            <a:endParaRPr lang="en-US" sz="2400" dirty="0" smtClean="0">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pPr>
            <a:endParaRPr lang="en-US" sz="1200" dirty="0" smtClean="0"/>
          </a:p>
          <a:p>
            <a:pPr marL="0" eaLnBrk="1" hangingPunct="1">
              <a:lnSpc>
                <a:spcPct val="80000"/>
              </a:lnSpc>
              <a:spcBef>
                <a:spcPts val="0"/>
              </a:spcBef>
              <a:buFont typeface="Wingdings" pitchFamily="2" charset="2"/>
              <a:buNone/>
            </a:pPr>
            <a:endParaRPr lang="en-US" sz="1200" dirty="0" smtClean="0"/>
          </a:p>
          <a:p>
            <a:pPr eaLnBrk="1" hangingPunct="1">
              <a:lnSpc>
                <a:spcPct val="80000"/>
              </a:lnSpc>
              <a:buFont typeface="Wingdings" pitchFamily="2" charset="2"/>
              <a:buNone/>
            </a:pPr>
            <a:endParaRPr lang="en-US" sz="1200" dirty="0" smtClean="0"/>
          </a:p>
          <a:p>
            <a:pPr eaLnBrk="1" hangingPunct="1">
              <a:lnSpc>
                <a:spcPct val="80000"/>
              </a:lnSpc>
            </a:pPr>
            <a:endParaRPr lang="en-US" sz="1600" dirty="0" smtClean="0"/>
          </a:p>
          <a:p>
            <a:pPr eaLnBrk="1" hangingPunct="1">
              <a:lnSpc>
                <a:spcPct val="80000"/>
              </a:lnSpc>
            </a:pPr>
            <a:endParaRPr lang="en-US" sz="1600" dirty="0" smtClean="0"/>
          </a:p>
        </p:txBody>
      </p:sp>
      <p:grpSp>
        <p:nvGrpSpPr>
          <p:cNvPr id="5124" name="Group 48"/>
          <p:cNvGrpSpPr>
            <a:grpSpLocks/>
          </p:cNvGrpSpPr>
          <p:nvPr/>
        </p:nvGrpSpPr>
        <p:grpSpPr bwMode="auto">
          <a:xfrm>
            <a:off x="4953000" y="1676400"/>
            <a:ext cx="3886200" cy="3429000"/>
            <a:chOff x="3661" y="2134"/>
            <a:chExt cx="1160" cy="820"/>
          </a:xfrm>
        </p:grpSpPr>
        <p:sp>
          <p:nvSpPr>
            <p:cNvPr id="5125" name="AutoShape 8"/>
            <p:cNvSpPr>
              <a:spLocks noChangeAspect="1" noChangeArrowheads="1" noTextEdit="1"/>
            </p:cNvSpPr>
            <p:nvPr/>
          </p:nvSpPr>
          <p:spPr bwMode="auto">
            <a:xfrm>
              <a:off x="3661" y="2134"/>
              <a:ext cx="1160"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6" name="Freeform 10"/>
            <p:cNvSpPr>
              <a:spLocks/>
            </p:cNvSpPr>
            <p:nvPr/>
          </p:nvSpPr>
          <p:spPr bwMode="auto">
            <a:xfrm>
              <a:off x="3797" y="2138"/>
              <a:ext cx="878" cy="812"/>
            </a:xfrm>
            <a:custGeom>
              <a:avLst/>
              <a:gdLst>
                <a:gd name="T0" fmla="*/ 878 w 878"/>
                <a:gd name="T1" fmla="*/ 736 h 812"/>
                <a:gd name="T2" fmla="*/ 878 w 878"/>
                <a:gd name="T3" fmla="*/ 736 h 812"/>
                <a:gd name="T4" fmla="*/ 876 w 878"/>
                <a:gd name="T5" fmla="*/ 752 h 812"/>
                <a:gd name="T6" fmla="*/ 872 w 878"/>
                <a:gd name="T7" fmla="*/ 766 h 812"/>
                <a:gd name="T8" fmla="*/ 866 w 878"/>
                <a:gd name="T9" fmla="*/ 778 h 812"/>
                <a:gd name="T10" fmla="*/ 856 w 878"/>
                <a:gd name="T11" fmla="*/ 790 h 812"/>
                <a:gd name="T12" fmla="*/ 844 w 878"/>
                <a:gd name="T13" fmla="*/ 798 h 812"/>
                <a:gd name="T14" fmla="*/ 832 w 878"/>
                <a:gd name="T15" fmla="*/ 806 h 812"/>
                <a:gd name="T16" fmla="*/ 818 w 878"/>
                <a:gd name="T17" fmla="*/ 810 h 812"/>
                <a:gd name="T18" fmla="*/ 802 w 878"/>
                <a:gd name="T19" fmla="*/ 812 h 812"/>
                <a:gd name="T20" fmla="*/ 76 w 878"/>
                <a:gd name="T21" fmla="*/ 812 h 812"/>
                <a:gd name="T22" fmla="*/ 76 w 878"/>
                <a:gd name="T23" fmla="*/ 812 h 812"/>
                <a:gd name="T24" fmla="*/ 62 w 878"/>
                <a:gd name="T25" fmla="*/ 810 h 812"/>
                <a:gd name="T26" fmla="*/ 48 w 878"/>
                <a:gd name="T27" fmla="*/ 806 h 812"/>
                <a:gd name="T28" fmla="*/ 34 w 878"/>
                <a:gd name="T29" fmla="*/ 798 h 812"/>
                <a:gd name="T30" fmla="*/ 24 w 878"/>
                <a:gd name="T31" fmla="*/ 790 h 812"/>
                <a:gd name="T32" fmla="*/ 14 w 878"/>
                <a:gd name="T33" fmla="*/ 778 h 812"/>
                <a:gd name="T34" fmla="*/ 6 w 878"/>
                <a:gd name="T35" fmla="*/ 766 h 812"/>
                <a:gd name="T36" fmla="*/ 2 w 878"/>
                <a:gd name="T37" fmla="*/ 752 h 812"/>
                <a:gd name="T38" fmla="*/ 0 w 878"/>
                <a:gd name="T39" fmla="*/ 736 h 812"/>
                <a:gd name="T40" fmla="*/ 0 w 878"/>
                <a:gd name="T41" fmla="*/ 76 h 812"/>
                <a:gd name="T42" fmla="*/ 0 w 878"/>
                <a:gd name="T43" fmla="*/ 76 h 812"/>
                <a:gd name="T44" fmla="*/ 2 w 878"/>
                <a:gd name="T45" fmla="*/ 62 h 812"/>
                <a:gd name="T46" fmla="*/ 6 w 878"/>
                <a:gd name="T47" fmla="*/ 46 h 812"/>
                <a:gd name="T48" fmla="*/ 14 w 878"/>
                <a:gd name="T49" fmla="*/ 34 h 812"/>
                <a:gd name="T50" fmla="*/ 24 w 878"/>
                <a:gd name="T51" fmla="*/ 22 h 812"/>
                <a:gd name="T52" fmla="*/ 34 w 878"/>
                <a:gd name="T53" fmla="*/ 14 h 812"/>
                <a:gd name="T54" fmla="*/ 48 w 878"/>
                <a:gd name="T55" fmla="*/ 6 h 812"/>
                <a:gd name="T56" fmla="*/ 62 w 878"/>
                <a:gd name="T57" fmla="*/ 2 h 812"/>
                <a:gd name="T58" fmla="*/ 76 w 878"/>
                <a:gd name="T59" fmla="*/ 0 h 812"/>
                <a:gd name="T60" fmla="*/ 802 w 878"/>
                <a:gd name="T61" fmla="*/ 0 h 812"/>
                <a:gd name="T62" fmla="*/ 802 w 878"/>
                <a:gd name="T63" fmla="*/ 0 h 812"/>
                <a:gd name="T64" fmla="*/ 818 w 878"/>
                <a:gd name="T65" fmla="*/ 2 h 812"/>
                <a:gd name="T66" fmla="*/ 832 w 878"/>
                <a:gd name="T67" fmla="*/ 6 h 812"/>
                <a:gd name="T68" fmla="*/ 844 w 878"/>
                <a:gd name="T69" fmla="*/ 14 h 812"/>
                <a:gd name="T70" fmla="*/ 856 w 878"/>
                <a:gd name="T71" fmla="*/ 22 h 812"/>
                <a:gd name="T72" fmla="*/ 866 w 878"/>
                <a:gd name="T73" fmla="*/ 34 h 812"/>
                <a:gd name="T74" fmla="*/ 872 w 878"/>
                <a:gd name="T75" fmla="*/ 46 h 812"/>
                <a:gd name="T76" fmla="*/ 876 w 878"/>
                <a:gd name="T77" fmla="*/ 62 h 812"/>
                <a:gd name="T78" fmla="*/ 878 w 878"/>
                <a:gd name="T79" fmla="*/ 76 h 812"/>
                <a:gd name="T80" fmla="*/ 878 w 878"/>
                <a:gd name="T81" fmla="*/ 736 h 8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812">
                  <a:moveTo>
                    <a:pt x="878" y="736"/>
                  </a:moveTo>
                  <a:lnTo>
                    <a:pt x="878" y="736"/>
                  </a:lnTo>
                  <a:lnTo>
                    <a:pt x="876" y="752"/>
                  </a:lnTo>
                  <a:lnTo>
                    <a:pt x="872" y="766"/>
                  </a:lnTo>
                  <a:lnTo>
                    <a:pt x="866" y="778"/>
                  </a:lnTo>
                  <a:lnTo>
                    <a:pt x="856" y="790"/>
                  </a:lnTo>
                  <a:lnTo>
                    <a:pt x="844" y="798"/>
                  </a:lnTo>
                  <a:lnTo>
                    <a:pt x="832" y="806"/>
                  </a:lnTo>
                  <a:lnTo>
                    <a:pt x="818" y="810"/>
                  </a:lnTo>
                  <a:lnTo>
                    <a:pt x="802" y="812"/>
                  </a:lnTo>
                  <a:lnTo>
                    <a:pt x="76" y="812"/>
                  </a:lnTo>
                  <a:lnTo>
                    <a:pt x="62" y="810"/>
                  </a:lnTo>
                  <a:lnTo>
                    <a:pt x="48" y="806"/>
                  </a:lnTo>
                  <a:lnTo>
                    <a:pt x="34" y="798"/>
                  </a:lnTo>
                  <a:lnTo>
                    <a:pt x="24" y="790"/>
                  </a:lnTo>
                  <a:lnTo>
                    <a:pt x="14" y="778"/>
                  </a:lnTo>
                  <a:lnTo>
                    <a:pt x="6" y="766"/>
                  </a:lnTo>
                  <a:lnTo>
                    <a:pt x="2" y="752"/>
                  </a:lnTo>
                  <a:lnTo>
                    <a:pt x="0" y="736"/>
                  </a:lnTo>
                  <a:lnTo>
                    <a:pt x="0" y="76"/>
                  </a:lnTo>
                  <a:lnTo>
                    <a:pt x="2" y="62"/>
                  </a:lnTo>
                  <a:lnTo>
                    <a:pt x="6" y="46"/>
                  </a:lnTo>
                  <a:lnTo>
                    <a:pt x="14" y="34"/>
                  </a:lnTo>
                  <a:lnTo>
                    <a:pt x="24" y="22"/>
                  </a:lnTo>
                  <a:lnTo>
                    <a:pt x="34" y="14"/>
                  </a:lnTo>
                  <a:lnTo>
                    <a:pt x="48" y="6"/>
                  </a:lnTo>
                  <a:lnTo>
                    <a:pt x="62" y="2"/>
                  </a:lnTo>
                  <a:lnTo>
                    <a:pt x="76" y="0"/>
                  </a:lnTo>
                  <a:lnTo>
                    <a:pt x="802" y="0"/>
                  </a:lnTo>
                  <a:lnTo>
                    <a:pt x="818" y="2"/>
                  </a:lnTo>
                  <a:lnTo>
                    <a:pt x="832" y="6"/>
                  </a:lnTo>
                  <a:lnTo>
                    <a:pt x="844" y="14"/>
                  </a:lnTo>
                  <a:lnTo>
                    <a:pt x="856" y="22"/>
                  </a:lnTo>
                  <a:lnTo>
                    <a:pt x="866" y="34"/>
                  </a:lnTo>
                  <a:lnTo>
                    <a:pt x="872" y="46"/>
                  </a:lnTo>
                  <a:lnTo>
                    <a:pt x="876" y="62"/>
                  </a:lnTo>
                  <a:lnTo>
                    <a:pt x="878" y="76"/>
                  </a:lnTo>
                  <a:lnTo>
                    <a:pt x="878" y="736"/>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Freeform 11"/>
            <p:cNvSpPr>
              <a:spLocks/>
            </p:cNvSpPr>
            <p:nvPr/>
          </p:nvSpPr>
          <p:spPr bwMode="auto">
            <a:xfrm>
              <a:off x="3827" y="2166"/>
              <a:ext cx="820" cy="758"/>
            </a:xfrm>
            <a:custGeom>
              <a:avLst/>
              <a:gdLst>
                <a:gd name="T0" fmla="*/ 820 w 820"/>
                <a:gd name="T1" fmla="*/ 686 h 758"/>
                <a:gd name="T2" fmla="*/ 820 w 820"/>
                <a:gd name="T3" fmla="*/ 686 h 758"/>
                <a:gd name="T4" fmla="*/ 818 w 820"/>
                <a:gd name="T5" fmla="*/ 700 h 758"/>
                <a:gd name="T6" fmla="*/ 814 w 820"/>
                <a:gd name="T7" fmla="*/ 714 h 758"/>
                <a:gd name="T8" fmla="*/ 808 w 820"/>
                <a:gd name="T9" fmla="*/ 726 h 758"/>
                <a:gd name="T10" fmla="*/ 798 w 820"/>
                <a:gd name="T11" fmla="*/ 736 h 758"/>
                <a:gd name="T12" fmla="*/ 788 w 820"/>
                <a:gd name="T13" fmla="*/ 746 h 758"/>
                <a:gd name="T14" fmla="*/ 776 w 820"/>
                <a:gd name="T15" fmla="*/ 752 h 758"/>
                <a:gd name="T16" fmla="*/ 764 w 820"/>
                <a:gd name="T17" fmla="*/ 756 h 758"/>
                <a:gd name="T18" fmla="*/ 748 w 820"/>
                <a:gd name="T19" fmla="*/ 758 h 758"/>
                <a:gd name="T20" fmla="*/ 70 w 820"/>
                <a:gd name="T21" fmla="*/ 758 h 758"/>
                <a:gd name="T22" fmla="*/ 70 w 820"/>
                <a:gd name="T23" fmla="*/ 758 h 758"/>
                <a:gd name="T24" fmla="*/ 56 w 820"/>
                <a:gd name="T25" fmla="*/ 756 h 758"/>
                <a:gd name="T26" fmla="*/ 42 w 820"/>
                <a:gd name="T27" fmla="*/ 752 h 758"/>
                <a:gd name="T28" fmla="*/ 30 w 820"/>
                <a:gd name="T29" fmla="*/ 746 h 758"/>
                <a:gd name="T30" fmla="*/ 20 w 820"/>
                <a:gd name="T31" fmla="*/ 736 h 758"/>
                <a:gd name="T32" fmla="*/ 12 w 820"/>
                <a:gd name="T33" fmla="*/ 726 h 758"/>
                <a:gd name="T34" fmla="*/ 6 w 820"/>
                <a:gd name="T35" fmla="*/ 714 h 758"/>
                <a:gd name="T36" fmla="*/ 2 w 820"/>
                <a:gd name="T37" fmla="*/ 700 h 758"/>
                <a:gd name="T38" fmla="*/ 0 w 820"/>
                <a:gd name="T39" fmla="*/ 686 h 758"/>
                <a:gd name="T40" fmla="*/ 0 w 820"/>
                <a:gd name="T41" fmla="*/ 70 h 758"/>
                <a:gd name="T42" fmla="*/ 0 w 820"/>
                <a:gd name="T43" fmla="*/ 70 h 758"/>
                <a:gd name="T44" fmla="*/ 2 w 820"/>
                <a:gd name="T45" fmla="*/ 56 h 758"/>
                <a:gd name="T46" fmla="*/ 6 w 820"/>
                <a:gd name="T47" fmla="*/ 42 h 758"/>
                <a:gd name="T48" fmla="*/ 12 w 820"/>
                <a:gd name="T49" fmla="*/ 30 h 758"/>
                <a:gd name="T50" fmla="*/ 20 w 820"/>
                <a:gd name="T51" fmla="*/ 20 h 758"/>
                <a:gd name="T52" fmla="*/ 30 w 820"/>
                <a:gd name="T53" fmla="*/ 12 h 758"/>
                <a:gd name="T54" fmla="*/ 42 w 820"/>
                <a:gd name="T55" fmla="*/ 4 h 758"/>
                <a:gd name="T56" fmla="*/ 56 w 820"/>
                <a:gd name="T57" fmla="*/ 0 h 758"/>
                <a:gd name="T58" fmla="*/ 70 w 820"/>
                <a:gd name="T59" fmla="*/ 0 h 758"/>
                <a:gd name="T60" fmla="*/ 748 w 820"/>
                <a:gd name="T61" fmla="*/ 0 h 758"/>
                <a:gd name="T62" fmla="*/ 748 w 820"/>
                <a:gd name="T63" fmla="*/ 0 h 758"/>
                <a:gd name="T64" fmla="*/ 764 w 820"/>
                <a:gd name="T65" fmla="*/ 0 h 758"/>
                <a:gd name="T66" fmla="*/ 776 w 820"/>
                <a:gd name="T67" fmla="*/ 4 h 758"/>
                <a:gd name="T68" fmla="*/ 788 w 820"/>
                <a:gd name="T69" fmla="*/ 12 h 758"/>
                <a:gd name="T70" fmla="*/ 798 w 820"/>
                <a:gd name="T71" fmla="*/ 20 h 758"/>
                <a:gd name="T72" fmla="*/ 808 w 820"/>
                <a:gd name="T73" fmla="*/ 30 h 758"/>
                <a:gd name="T74" fmla="*/ 814 w 820"/>
                <a:gd name="T75" fmla="*/ 42 h 758"/>
                <a:gd name="T76" fmla="*/ 818 w 820"/>
                <a:gd name="T77" fmla="*/ 56 h 758"/>
                <a:gd name="T78" fmla="*/ 820 w 820"/>
                <a:gd name="T79" fmla="*/ 70 h 758"/>
                <a:gd name="T80" fmla="*/ 820 w 820"/>
                <a:gd name="T81" fmla="*/ 686 h 7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0" h="758">
                  <a:moveTo>
                    <a:pt x="820" y="686"/>
                  </a:moveTo>
                  <a:lnTo>
                    <a:pt x="820" y="686"/>
                  </a:lnTo>
                  <a:lnTo>
                    <a:pt x="818" y="700"/>
                  </a:lnTo>
                  <a:lnTo>
                    <a:pt x="814" y="714"/>
                  </a:lnTo>
                  <a:lnTo>
                    <a:pt x="808" y="726"/>
                  </a:lnTo>
                  <a:lnTo>
                    <a:pt x="798" y="736"/>
                  </a:lnTo>
                  <a:lnTo>
                    <a:pt x="788" y="746"/>
                  </a:lnTo>
                  <a:lnTo>
                    <a:pt x="776" y="752"/>
                  </a:lnTo>
                  <a:lnTo>
                    <a:pt x="764" y="756"/>
                  </a:lnTo>
                  <a:lnTo>
                    <a:pt x="748" y="758"/>
                  </a:lnTo>
                  <a:lnTo>
                    <a:pt x="70" y="758"/>
                  </a:lnTo>
                  <a:lnTo>
                    <a:pt x="56" y="756"/>
                  </a:lnTo>
                  <a:lnTo>
                    <a:pt x="42" y="752"/>
                  </a:lnTo>
                  <a:lnTo>
                    <a:pt x="30" y="746"/>
                  </a:lnTo>
                  <a:lnTo>
                    <a:pt x="20" y="736"/>
                  </a:lnTo>
                  <a:lnTo>
                    <a:pt x="12" y="726"/>
                  </a:lnTo>
                  <a:lnTo>
                    <a:pt x="6" y="714"/>
                  </a:lnTo>
                  <a:lnTo>
                    <a:pt x="2" y="700"/>
                  </a:lnTo>
                  <a:lnTo>
                    <a:pt x="0" y="686"/>
                  </a:lnTo>
                  <a:lnTo>
                    <a:pt x="0" y="70"/>
                  </a:lnTo>
                  <a:lnTo>
                    <a:pt x="2" y="56"/>
                  </a:lnTo>
                  <a:lnTo>
                    <a:pt x="6" y="42"/>
                  </a:lnTo>
                  <a:lnTo>
                    <a:pt x="12" y="30"/>
                  </a:lnTo>
                  <a:lnTo>
                    <a:pt x="20" y="20"/>
                  </a:lnTo>
                  <a:lnTo>
                    <a:pt x="30" y="12"/>
                  </a:lnTo>
                  <a:lnTo>
                    <a:pt x="42" y="4"/>
                  </a:lnTo>
                  <a:lnTo>
                    <a:pt x="56" y="0"/>
                  </a:lnTo>
                  <a:lnTo>
                    <a:pt x="70" y="0"/>
                  </a:lnTo>
                  <a:lnTo>
                    <a:pt x="748" y="0"/>
                  </a:lnTo>
                  <a:lnTo>
                    <a:pt x="764" y="0"/>
                  </a:lnTo>
                  <a:lnTo>
                    <a:pt x="776" y="4"/>
                  </a:lnTo>
                  <a:lnTo>
                    <a:pt x="788" y="12"/>
                  </a:lnTo>
                  <a:lnTo>
                    <a:pt x="798" y="20"/>
                  </a:lnTo>
                  <a:lnTo>
                    <a:pt x="808" y="30"/>
                  </a:lnTo>
                  <a:lnTo>
                    <a:pt x="814" y="42"/>
                  </a:lnTo>
                  <a:lnTo>
                    <a:pt x="818" y="56"/>
                  </a:lnTo>
                  <a:lnTo>
                    <a:pt x="820" y="70"/>
                  </a:lnTo>
                  <a:lnTo>
                    <a:pt x="820" y="6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12"/>
            <p:cNvSpPr>
              <a:spLocks/>
            </p:cNvSpPr>
            <p:nvPr/>
          </p:nvSpPr>
          <p:spPr bwMode="auto">
            <a:xfrm>
              <a:off x="3857" y="2640"/>
              <a:ext cx="128" cy="242"/>
            </a:xfrm>
            <a:custGeom>
              <a:avLst/>
              <a:gdLst>
                <a:gd name="T0" fmla="*/ 128 w 128"/>
                <a:gd name="T1" fmla="*/ 116 h 242"/>
                <a:gd name="T2" fmla="*/ 76 w 128"/>
                <a:gd name="T3" fmla="*/ 116 h 242"/>
                <a:gd name="T4" fmla="*/ 112 w 128"/>
                <a:gd name="T5" fmla="*/ 80 h 242"/>
                <a:gd name="T6" fmla="*/ 104 w 128"/>
                <a:gd name="T7" fmla="*/ 72 h 242"/>
                <a:gd name="T8" fmla="*/ 68 w 128"/>
                <a:gd name="T9" fmla="*/ 108 h 242"/>
                <a:gd name="T10" fmla="*/ 68 w 128"/>
                <a:gd name="T11" fmla="*/ 0 h 242"/>
                <a:gd name="T12" fmla="*/ 58 w 128"/>
                <a:gd name="T13" fmla="*/ 0 h 242"/>
                <a:gd name="T14" fmla="*/ 58 w 128"/>
                <a:gd name="T15" fmla="*/ 108 h 242"/>
                <a:gd name="T16" fmla="*/ 22 w 128"/>
                <a:gd name="T17" fmla="*/ 72 h 242"/>
                <a:gd name="T18" fmla="*/ 14 w 128"/>
                <a:gd name="T19" fmla="*/ 80 h 242"/>
                <a:gd name="T20" fmla="*/ 52 w 128"/>
                <a:gd name="T21" fmla="*/ 116 h 242"/>
                <a:gd name="T22" fmla="*/ 0 w 128"/>
                <a:gd name="T23" fmla="*/ 116 h 242"/>
                <a:gd name="T24" fmla="*/ 0 w 128"/>
                <a:gd name="T25" fmla="*/ 126 h 242"/>
                <a:gd name="T26" fmla="*/ 52 w 128"/>
                <a:gd name="T27" fmla="*/ 126 h 242"/>
                <a:gd name="T28" fmla="*/ 14 w 128"/>
                <a:gd name="T29" fmla="*/ 162 h 242"/>
                <a:gd name="T30" fmla="*/ 22 w 128"/>
                <a:gd name="T31" fmla="*/ 170 h 242"/>
                <a:gd name="T32" fmla="*/ 58 w 128"/>
                <a:gd name="T33" fmla="*/ 134 h 242"/>
                <a:gd name="T34" fmla="*/ 58 w 128"/>
                <a:gd name="T35" fmla="*/ 242 h 242"/>
                <a:gd name="T36" fmla="*/ 68 w 128"/>
                <a:gd name="T37" fmla="*/ 242 h 242"/>
                <a:gd name="T38" fmla="*/ 68 w 128"/>
                <a:gd name="T39" fmla="*/ 134 h 242"/>
                <a:gd name="T40" fmla="*/ 104 w 128"/>
                <a:gd name="T41" fmla="*/ 170 h 242"/>
                <a:gd name="T42" fmla="*/ 112 w 128"/>
                <a:gd name="T43" fmla="*/ 162 h 242"/>
                <a:gd name="T44" fmla="*/ 76 w 128"/>
                <a:gd name="T45" fmla="*/ 126 h 242"/>
                <a:gd name="T46" fmla="*/ 128 w 128"/>
                <a:gd name="T47" fmla="*/ 126 h 242"/>
                <a:gd name="T48" fmla="*/ 128 w 128"/>
                <a:gd name="T49" fmla="*/ 116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42">
                  <a:moveTo>
                    <a:pt x="128" y="116"/>
                  </a:moveTo>
                  <a:lnTo>
                    <a:pt x="76" y="116"/>
                  </a:lnTo>
                  <a:lnTo>
                    <a:pt x="112" y="80"/>
                  </a:lnTo>
                  <a:lnTo>
                    <a:pt x="104" y="72"/>
                  </a:lnTo>
                  <a:lnTo>
                    <a:pt x="68" y="108"/>
                  </a:lnTo>
                  <a:lnTo>
                    <a:pt x="68" y="0"/>
                  </a:lnTo>
                  <a:lnTo>
                    <a:pt x="58" y="0"/>
                  </a:lnTo>
                  <a:lnTo>
                    <a:pt x="58" y="108"/>
                  </a:lnTo>
                  <a:lnTo>
                    <a:pt x="22" y="72"/>
                  </a:lnTo>
                  <a:lnTo>
                    <a:pt x="14" y="80"/>
                  </a:lnTo>
                  <a:lnTo>
                    <a:pt x="52" y="116"/>
                  </a:lnTo>
                  <a:lnTo>
                    <a:pt x="0" y="116"/>
                  </a:lnTo>
                  <a:lnTo>
                    <a:pt x="0" y="126"/>
                  </a:lnTo>
                  <a:lnTo>
                    <a:pt x="52" y="126"/>
                  </a:lnTo>
                  <a:lnTo>
                    <a:pt x="14" y="162"/>
                  </a:lnTo>
                  <a:lnTo>
                    <a:pt x="22" y="170"/>
                  </a:lnTo>
                  <a:lnTo>
                    <a:pt x="58" y="134"/>
                  </a:lnTo>
                  <a:lnTo>
                    <a:pt x="58" y="242"/>
                  </a:lnTo>
                  <a:lnTo>
                    <a:pt x="68" y="242"/>
                  </a:lnTo>
                  <a:lnTo>
                    <a:pt x="68" y="134"/>
                  </a:lnTo>
                  <a:lnTo>
                    <a:pt x="104" y="170"/>
                  </a:lnTo>
                  <a:lnTo>
                    <a:pt x="112" y="162"/>
                  </a:lnTo>
                  <a:lnTo>
                    <a:pt x="76" y="126"/>
                  </a:lnTo>
                  <a:lnTo>
                    <a:pt x="128" y="126"/>
                  </a:lnTo>
                  <a:lnTo>
                    <a:pt x="128" y="116"/>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13"/>
            <p:cNvSpPr>
              <a:spLocks/>
            </p:cNvSpPr>
            <p:nvPr/>
          </p:nvSpPr>
          <p:spPr bwMode="auto">
            <a:xfrm>
              <a:off x="4189" y="2694"/>
              <a:ext cx="100" cy="192"/>
            </a:xfrm>
            <a:custGeom>
              <a:avLst/>
              <a:gdLst>
                <a:gd name="T0" fmla="*/ 100 w 100"/>
                <a:gd name="T1" fmla="*/ 92 h 192"/>
                <a:gd name="T2" fmla="*/ 60 w 100"/>
                <a:gd name="T3" fmla="*/ 92 h 192"/>
                <a:gd name="T4" fmla="*/ 88 w 100"/>
                <a:gd name="T5" fmla="*/ 64 h 192"/>
                <a:gd name="T6" fmla="*/ 82 w 100"/>
                <a:gd name="T7" fmla="*/ 58 h 192"/>
                <a:gd name="T8" fmla="*/ 54 w 100"/>
                <a:gd name="T9" fmla="*/ 86 h 192"/>
                <a:gd name="T10" fmla="*/ 54 w 100"/>
                <a:gd name="T11" fmla="*/ 0 h 192"/>
                <a:gd name="T12" fmla="*/ 46 w 100"/>
                <a:gd name="T13" fmla="*/ 0 h 192"/>
                <a:gd name="T14" fmla="*/ 46 w 100"/>
                <a:gd name="T15" fmla="*/ 86 h 192"/>
                <a:gd name="T16" fmla="*/ 18 w 100"/>
                <a:gd name="T17" fmla="*/ 58 h 192"/>
                <a:gd name="T18" fmla="*/ 12 w 100"/>
                <a:gd name="T19" fmla="*/ 64 h 192"/>
                <a:gd name="T20" fmla="*/ 40 w 100"/>
                <a:gd name="T21" fmla="*/ 92 h 192"/>
                <a:gd name="T22" fmla="*/ 0 w 100"/>
                <a:gd name="T23" fmla="*/ 92 h 192"/>
                <a:gd name="T24" fmla="*/ 0 w 100"/>
                <a:gd name="T25" fmla="*/ 100 h 192"/>
                <a:gd name="T26" fmla="*/ 40 w 100"/>
                <a:gd name="T27" fmla="*/ 100 h 192"/>
                <a:gd name="T28" fmla="*/ 12 w 100"/>
                <a:gd name="T29" fmla="*/ 130 h 192"/>
                <a:gd name="T30" fmla="*/ 18 w 100"/>
                <a:gd name="T31" fmla="*/ 134 h 192"/>
                <a:gd name="T32" fmla="*/ 46 w 100"/>
                <a:gd name="T33" fmla="*/ 106 h 192"/>
                <a:gd name="T34" fmla="*/ 46 w 100"/>
                <a:gd name="T35" fmla="*/ 192 h 192"/>
                <a:gd name="T36" fmla="*/ 54 w 100"/>
                <a:gd name="T37" fmla="*/ 192 h 192"/>
                <a:gd name="T38" fmla="*/ 54 w 100"/>
                <a:gd name="T39" fmla="*/ 106 h 192"/>
                <a:gd name="T40" fmla="*/ 82 w 100"/>
                <a:gd name="T41" fmla="*/ 134 h 192"/>
                <a:gd name="T42" fmla="*/ 88 w 100"/>
                <a:gd name="T43" fmla="*/ 130 h 192"/>
                <a:gd name="T44" fmla="*/ 60 w 100"/>
                <a:gd name="T45" fmla="*/ 100 h 192"/>
                <a:gd name="T46" fmla="*/ 100 w 100"/>
                <a:gd name="T47" fmla="*/ 100 h 192"/>
                <a:gd name="T48" fmla="*/ 100 w 100"/>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92">
                  <a:moveTo>
                    <a:pt x="100" y="92"/>
                  </a:moveTo>
                  <a:lnTo>
                    <a:pt x="60" y="92"/>
                  </a:lnTo>
                  <a:lnTo>
                    <a:pt x="88" y="64"/>
                  </a:lnTo>
                  <a:lnTo>
                    <a:pt x="82" y="58"/>
                  </a:lnTo>
                  <a:lnTo>
                    <a:pt x="54" y="86"/>
                  </a:lnTo>
                  <a:lnTo>
                    <a:pt x="54" y="0"/>
                  </a:lnTo>
                  <a:lnTo>
                    <a:pt x="46" y="0"/>
                  </a:lnTo>
                  <a:lnTo>
                    <a:pt x="46" y="86"/>
                  </a:lnTo>
                  <a:lnTo>
                    <a:pt x="18" y="58"/>
                  </a:lnTo>
                  <a:lnTo>
                    <a:pt x="12" y="64"/>
                  </a:lnTo>
                  <a:lnTo>
                    <a:pt x="40" y="92"/>
                  </a:lnTo>
                  <a:lnTo>
                    <a:pt x="0" y="92"/>
                  </a:lnTo>
                  <a:lnTo>
                    <a:pt x="0" y="100"/>
                  </a:lnTo>
                  <a:lnTo>
                    <a:pt x="40" y="100"/>
                  </a:lnTo>
                  <a:lnTo>
                    <a:pt x="12" y="130"/>
                  </a:lnTo>
                  <a:lnTo>
                    <a:pt x="18" y="134"/>
                  </a:lnTo>
                  <a:lnTo>
                    <a:pt x="46" y="106"/>
                  </a:lnTo>
                  <a:lnTo>
                    <a:pt x="46" y="192"/>
                  </a:lnTo>
                  <a:lnTo>
                    <a:pt x="54" y="192"/>
                  </a:lnTo>
                  <a:lnTo>
                    <a:pt x="54" y="106"/>
                  </a:lnTo>
                  <a:lnTo>
                    <a:pt x="82" y="134"/>
                  </a:lnTo>
                  <a:lnTo>
                    <a:pt x="88" y="130"/>
                  </a:lnTo>
                  <a:lnTo>
                    <a:pt x="60" y="100"/>
                  </a:lnTo>
                  <a:lnTo>
                    <a:pt x="100" y="100"/>
                  </a:lnTo>
                  <a:lnTo>
                    <a:pt x="100" y="92"/>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4"/>
            <p:cNvSpPr>
              <a:spLocks/>
            </p:cNvSpPr>
            <p:nvPr/>
          </p:nvSpPr>
          <p:spPr bwMode="auto">
            <a:xfrm>
              <a:off x="4443" y="2170"/>
              <a:ext cx="100" cy="192"/>
            </a:xfrm>
            <a:custGeom>
              <a:avLst/>
              <a:gdLst>
                <a:gd name="T0" fmla="*/ 100 w 100"/>
                <a:gd name="T1" fmla="*/ 92 h 192"/>
                <a:gd name="T2" fmla="*/ 60 w 100"/>
                <a:gd name="T3" fmla="*/ 92 h 192"/>
                <a:gd name="T4" fmla="*/ 88 w 100"/>
                <a:gd name="T5" fmla="*/ 64 h 192"/>
                <a:gd name="T6" fmla="*/ 82 w 100"/>
                <a:gd name="T7" fmla="*/ 58 h 192"/>
                <a:gd name="T8" fmla="*/ 54 w 100"/>
                <a:gd name="T9" fmla="*/ 86 h 192"/>
                <a:gd name="T10" fmla="*/ 54 w 100"/>
                <a:gd name="T11" fmla="*/ 0 h 192"/>
                <a:gd name="T12" fmla="*/ 46 w 100"/>
                <a:gd name="T13" fmla="*/ 0 h 192"/>
                <a:gd name="T14" fmla="*/ 46 w 100"/>
                <a:gd name="T15" fmla="*/ 86 h 192"/>
                <a:gd name="T16" fmla="*/ 16 w 100"/>
                <a:gd name="T17" fmla="*/ 58 h 192"/>
                <a:gd name="T18" fmla="*/ 10 w 100"/>
                <a:gd name="T19" fmla="*/ 64 h 192"/>
                <a:gd name="T20" fmla="*/ 40 w 100"/>
                <a:gd name="T21" fmla="*/ 92 h 192"/>
                <a:gd name="T22" fmla="*/ 0 w 100"/>
                <a:gd name="T23" fmla="*/ 92 h 192"/>
                <a:gd name="T24" fmla="*/ 0 w 100"/>
                <a:gd name="T25" fmla="*/ 100 h 192"/>
                <a:gd name="T26" fmla="*/ 40 w 100"/>
                <a:gd name="T27" fmla="*/ 100 h 192"/>
                <a:gd name="T28" fmla="*/ 10 w 100"/>
                <a:gd name="T29" fmla="*/ 128 h 192"/>
                <a:gd name="T30" fmla="*/ 16 w 100"/>
                <a:gd name="T31" fmla="*/ 134 h 192"/>
                <a:gd name="T32" fmla="*/ 46 w 100"/>
                <a:gd name="T33" fmla="*/ 106 h 192"/>
                <a:gd name="T34" fmla="*/ 46 w 100"/>
                <a:gd name="T35" fmla="*/ 192 h 192"/>
                <a:gd name="T36" fmla="*/ 54 w 100"/>
                <a:gd name="T37" fmla="*/ 192 h 192"/>
                <a:gd name="T38" fmla="*/ 54 w 100"/>
                <a:gd name="T39" fmla="*/ 106 h 192"/>
                <a:gd name="T40" fmla="*/ 82 w 100"/>
                <a:gd name="T41" fmla="*/ 134 h 192"/>
                <a:gd name="T42" fmla="*/ 88 w 100"/>
                <a:gd name="T43" fmla="*/ 128 h 192"/>
                <a:gd name="T44" fmla="*/ 60 w 100"/>
                <a:gd name="T45" fmla="*/ 100 h 192"/>
                <a:gd name="T46" fmla="*/ 100 w 100"/>
                <a:gd name="T47" fmla="*/ 100 h 192"/>
                <a:gd name="T48" fmla="*/ 100 w 100"/>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92">
                  <a:moveTo>
                    <a:pt x="100" y="92"/>
                  </a:moveTo>
                  <a:lnTo>
                    <a:pt x="60" y="92"/>
                  </a:lnTo>
                  <a:lnTo>
                    <a:pt x="88" y="64"/>
                  </a:lnTo>
                  <a:lnTo>
                    <a:pt x="82" y="58"/>
                  </a:lnTo>
                  <a:lnTo>
                    <a:pt x="54" y="86"/>
                  </a:lnTo>
                  <a:lnTo>
                    <a:pt x="54" y="0"/>
                  </a:lnTo>
                  <a:lnTo>
                    <a:pt x="46" y="0"/>
                  </a:lnTo>
                  <a:lnTo>
                    <a:pt x="46" y="86"/>
                  </a:lnTo>
                  <a:lnTo>
                    <a:pt x="16" y="58"/>
                  </a:lnTo>
                  <a:lnTo>
                    <a:pt x="10" y="64"/>
                  </a:lnTo>
                  <a:lnTo>
                    <a:pt x="40" y="92"/>
                  </a:lnTo>
                  <a:lnTo>
                    <a:pt x="0" y="92"/>
                  </a:lnTo>
                  <a:lnTo>
                    <a:pt x="0" y="100"/>
                  </a:lnTo>
                  <a:lnTo>
                    <a:pt x="40" y="100"/>
                  </a:lnTo>
                  <a:lnTo>
                    <a:pt x="10" y="128"/>
                  </a:lnTo>
                  <a:lnTo>
                    <a:pt x="16" y="134"/>
                  </a:lnTo>
                  <a:lnTo>
                    <a:pt x="46" y="106"/>
                  </a:lnTo>
                  <a:lnTo>
                    <a:pt x="46" y="192"/>
                  </a:lnTo>
                  <a:lnTo>
                    <a:pt x="54" y="192"/>
                  </a:lnTo>
                  <a:lnTo>
                    <a:pt x="54" y="106"/>
                  </a:lnTo>
                  <a:lnTo>
                    <a:pt x="82" y="134"/>
                  </a:lnTo>
                  <a:lnTo>
                    <a:pt x="88" y="128"/>
                  </a:lnTo>
                  <a:lnTo>
                    <a:pt x="60" y="100"/>
                  </a:lnTo>
                  <a:lnTo>
                    <a:pt x="100" y="100"/>
                  </a:lnTo>
                  <a:lnTo>
                    <a:pt x="100" y="92"/>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5"/>
            <p:cNvSpPr>
              <a:spLocks/>
            </p:cNvSpPr>
            <p:nvPr/>
          </p:nvSpPr>
          <p:spPr bwMode="auto">
            <a:xfrm>
              <a:off x="3679" y="2174"/>
              <a:ext cx="1124" cy="692"/>
            </a:xfrm>
            <a:custGeom>
              <a:avLst/>
              <a:gdLst>
                <a:gd name="T0" fmla="*/ 1112 w 1124"/>
                <a:gd name="T1" fmla="*/ 452 h 692"/>
                <a:gd name="T2" fmla="*/ 1124 w 1124"/>
                <a:gd name="T3" fmla="*/ 434 h 692"/>
                <a:gd name="T4" fmla="*/ 1108 w 1124"/>
                <a:gd name="T5" fmla="*/ 432 h 692"/>
                <a:gd name="T6" fmla="*/ 1086 w 1124"/>
                <a:gd name="T7" fmla="*/ 450 h 692"/>
                <a:gd name="T8" fmla="*/ 1068 w 1124"/>
                <a:gd name="T9" fmla="*/ 450 h 692"/>
                <a:gd name="T10" fmla="*/ 1100 w 1124"/>
                <a:gd name="T11" fmla="*/ 420 h 692"/>
                <a:gd name="T12" fmla="*/ 1092 w 1124"/>
                <a:gd name="T13" fmla="*/ 410 h 692"/>
                <a:gd name="T14" fmla="*/ 1070 w 1124"/>
                <a:gd name="T15" fmla="*/ 430 h 692"/>
                <a:gd name="T16" fmla="*/ 1042 w 1124"/>
                <a:gd name="T17" fmla="*/ 444 h 692"/>
                <a:gd name="T18" fmla="*/ 1040 w 1124"/>
                <a:gd name="T19" fmla="*/ 424 h 692"/>
                <a:gd name="T20" fmla="*/ 1026 w 1124"/>
                <a:gd name="T21" fmla="*/ 424 h 692"/>
                <a:gd name="T22" fmla="*/ 1030 w 1124"/>
                <a:gd name="T23" fmla="*/ 454 h 692"/>
                <a:gd name="T24" fmla="*/ 1018 w 1124"/>
                <a:gd name="T25" fmla="*/ 476 h 692"/>
                <a:gd name="T26" fmla="*/ 954 w 1124"/>
                <a:gd name="T27" fmla="*/ 500 h 692"/>
                <a:gd name="T28" fmla="*/ 1008 w 1124"/>
                <a:gd name="T29" fmla="*/ 296 h 692"/>
                <a:gd name="T30" fmla="*/ 982 w 1124"/>
                <a:gd name="T31" fmla="*/ 254 h 692"/>
                <a:gd name="T32" fmla="*/ 856 w 1124"/>
                <a:gd name="T33" fmla="*/ 204 h 692"/>
                <a:gd name="T34" fmla="*/ 538 w 1124"/>
                <a:gd name="T35" fmla="*/ 78 h 692"/>
                <a:gd name="T36" fmla="*/ 306 w 1124"/>
                <a:gd name="T37" fmla="*/ 4 h 692"/>
                <a:gd name="T38" fmla="*/ 274 w 1124"/>
                <a:gd name="T39" fmla="*/ 30 h 692"/>
                <a:gd name="T40" fmla="*/ 150 w 1124"/>
                <a:gd name="T41" fmla="*/ 226 h 692"/>
                <a:gd name="T42" fmla="*/ 94 w 1124"/>
                <a:gd name="T43" fmla="*/ 160 h 692"/>
                <a:gd name="T44" fmla="*/ 100 w 1124"/>
                <a:gd name="T45" fmla="*/ 142 h 692"/>
                <a:gd name="T46" fmla="*/ 114 w 1124"/>
                <a:gd name="T47" fmla="*/ 114 h 692"/>
                <a:gd name="T48" fmla="*/ 96 w 1124"/>
                <a:gd name="T49" fmla="*/ 120 h 692"/>
                <a:gd name="T50" fmla="*/ 86 w 1124"/>
                <a:gd name="T51" fmla="*/ 134 h 692"/>
                <a:gd name="T52" fmla="*/ 66 w 1124"/>
                <a:gd name="T53" fmla="*/ 98 h 692"/>
                <a:gd name="T54" fmla="*/ 52 w 1124"/>
                <a:gd name="T55" fmla="*/ 78 h 692"/>
                <a:gd name="T56" fmla="*/ 42 w 1124"/>
                <a:gd name="T57" fmla="*/ 88 h 692"/>
                <a:gd name="T58" fmla="*/ 62 w 1124"/>
                <a:gd name="T59" fmla="*/ 132 h 692"/>
                <a:gd name="T60" fmla="*/ 38 w 1124"/>
                <a:gd name="T61" fmla="*/ 114 h 692"/>
                <a:gd name="T62" fmla="*/ 26 w 1124"/>
                <a:gd name="T63" fmla="*/ 88 h 692"/>
                <a:gd name="T64" fmla="*/ 12 w 1124"/>
                <a:gd name="T65" fmla="*/ 90 h 692"/>
                <a:gd name="T66" fmla="*/ 24 w 1124"/>
                <a:gd name="T67" fmla="*/ 120 h 692"/>
                <a:gd name="T68" fmla="*/ 50 w 1124"/>
                <a:gd name="T69" fmla="*/ 148 h 692"/>
                <a:gd name="T70" fmla="*/ 22 w 1124"/>
                <a:gd name="T71" fmla="*/ 142 h 692"/>
                <a:gd name="T72" fmla="*/ 2 w 1124"/>
                <a:gd name="T73" fmla="*/ 132 h 692"/>
                <a:gd name="T74" fmla="*/ 4 w 1124"/>
                <a:gd name="T75" fmla="*/ 148 h 692"/>
                <a:gd name="T76" fmla="*/ 60 w 1124"/>
                <a:gd name="T77" fmla="*/ 168 h 692"/>
                <a:gd name="T78" fmla="*/ 82 w 1124"/>
                <a:gd name="T79" fmla="*/ 178 h 692"/>
                <a:gd name="T80" fmla="*/ 138 w 1124"/>
                <a:gd name="T81" fmla="*/ 246 h 692"/>
                <a:gd name="T82" fmla="*/ 134 w 1124"/>
                <a:gd name="T83" fmla="*/ 382 h 692"/>
                <a:gd name="T84" fmla="*/ 140 w 1124"/>
                <a:gd name="T85" fmla="*/ 418 h 692"/>
                <a:gd name="T86" fmla="*/ 790 w 1124"/>
                <a:gd name="T87" fmla="*/ 688 h 692"/>
                <a:gd name="T88" fmla="*/ 848 w 1124"/>
                <a:gd name="T89" fmla="*/ 678 h 692"/>
                <a:gd name="T90" fmla="*/ 922 w 1124"/>
                <a:gd name="T91" fmla="*/ 522 h 692"/>
                <a:gd name="T92" fmla="*/ 1000 w 1124"/>
                <a:gd name="T93" fmla="*/ 508 h 692"/>
                <a:gd name="T94" fmla="*/ 1040 w 1124"/>
                <a:gd name="T95" fmla="*/ 478 h 692"/>
                <a:gd name="T96" fmla="*/ 1080 w 1124"/>
                <a:gd name="T97" fmla="*/ 488 h 692"/>
                <a:gd name="T98" fmla="*/ 1116 w 1124"/>
                <a:gd name="T99" fmla="*/ 482 h 692"/>
                <a:gd name="T100" fmla="*/ 1108 w 1124"/>
                <a:gd name="T101" fmla="*/ 470 h 692"/>
                <a:gd name="T102" fmla="*/ 1080 w 1124"/>
                <a:gd name="T103" fmla="*/ 476 h 692"/>
                <a:gd name="T104" fmla="*/ 1074 w 1124"/>
                <a:gd name="T105" fmla="*/ 468 h 6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4" h="692">
                  <a:moveTo>
                    <a:pt x="1074" y="468"/>
                  </a:moveTo>
                  <a:lnTo>
                    <a:pt x="1074" y="468"/>
                  </a:lnTo>
                  <a:lnTo>
                    <a:pt x="1090" y="462"/>
                  </a:lnTo>
                  <a:lnTo>
                    <a:pt x="1102" y="456"/>
                  </a:lnTo>
                  <a:lnTo>
                    <a:pt x="1112" y="452"/>
                  </a:lnTo>
                  <a:lnTo>
                    <a:pt x="1118" y="446"/>
                  </a:lnTo>
                  <a:lnTo>
                    <a:pt x="1122" y="442"/>
                  </a:lnTo>
                  <a:lnTo>
                    <a:pt x="1124" y="438"/>
                  </a:lnTo>
                  <a:lnTo>
                    <a:pt x="1124" y="434"/>
                  </a:lnTo>
                  <a:lnTo>
                    <a:pt x="1122" y="430"/>
                  </a:lnTo>
                  <a:lnTo>
                    <a:pt x="1118" y="428"/>
                  </a:lnTo>
                  <a:lnTo>
                    <a:pt x="1114" y="430"/>
                  </a:lnTo>
                  <a:lnTo>
                    <a:pt x="1108" y="432"/>
                  </a:lnTo>
                  <a:lnTo>
                    <a:pt x="1104" y="438"/>
                  </a:lnTo>
                  <a:lnTo>
                    <a:pt x="1098" y="444"/>
                  </a:lnTo>
                  <a:lnTo>
                    <a:pt x="1092" y="448"/>
                  </a:lnTo>
                  <a:lnTo>
                    <a:pt x="1086" y="450"/>
                  </a:lnTo>
                  <a:lnTo>
                    <a:pt x="1074" y="454"/>
                  </a:lnTo>
                  <a:lnTo>
                    <a:pt x="1070" y="454"/>
                  </a:lnTo>
                  <a:lnTo>
                    <a:pt x="1068" y="452"/>
                  </a:lnTo>
                  <a:lnTo>
                    <a:pt x="1068" y="450"/>
                  </a:lnTo>
                  <a:lnTo>
                    <a:pt x="1088" y="438"/>
                  </a:lnTo>
                  <a:lnTo>
                    <a:pt x="1096" y="430"/>
                  </a:lnTo>
                  <a:lnTo>
                    <a:pt x="1100" y="424"/>
                  </a:lnTo>
                  <a:lnTo>
                    <a:pt x="1100" y="420"/>
                  </a:lnTo>
                  <a:lnTo>
                    <a:pt x="1100" y="416"/>
                  </a:lnTo>
                  <a:lnTo>
                    <a:pt x="1098" y="412"/>
                  </a:lnTo>
                  <a:lnTo>
                    <a:pt x="1094" y="410"/>
                  </a:lnTo>
                  <a:lnTo>
                    <a:pt x="1092" y="410"/>
                  </a:lnTo>
                  <a:lnTo>
                    <a:pt x="1088" y="412"/>
                  </a:lnTo>
                  <a:lnTo>
                    <a:pt x="1082" y="416"/>
                  </a:lnTo>
                  <a:lnTo>
                    <a:pt x="1076" y="424"/>
                  </a:lnTo>
                  <a:lnTo>
                    <a:pt x="1070" y="430"/>
                  </a:lnTo>
                  <a:lnTo>
                    <a:pt x="1060" y="438"/>
                  </a:lnTo>
                  <a:lnTo>
                    <a:pt x="1052" y="444"/>
                  </a:lnTo>
                  <a:lnTo>
                    <a:pt x="1046" y="446"/>
                  </a:lnTo>
                  <a:lnTo>
                    <a:pt x="1042" y="444"/>
                  </a:lnTo>
                  <a:lnTo>
                    <a:pt x="1042" y="442"/>
                  </a:lnTo>
                  <a:lnTo>
                    <a:pt x="1042" y="438"/>
                  </a:lnTo>
                  <a:lnTo>
                    <a:pt x="1042" y="430"/>
                  </a:lnTo>
                  <a:lnTo>
                    <a:pt x="1040" y="424"/>
                  </a:lnTo>
                  <a:lnTo>
                    <a:pt x="1038" y="422"/>
                  </a:lnTo>
                  <a:lnTo>
                    <a:pt x="1034" y="420"/>
                  </a:lnTo>
                  <a:lnTo>
                    <a:pt x="1030" y="420"/>
                  </a:lnTo>
                  <a:lnTo>
                    <a:pt x="1026" y="424"/>
                  </a:lnTo>
                  <a:lnTo>
                    <a:pt x="1026" y="430"/>
                  </a:lnTo>
                  <a:lnTo>
                    <a:pt x="1028" y="438"/>
                  </a:lnTo>
                  <a:lnTo>
                    <a:pt x="1030" y="448"/>
                  </a:lnTo>
                  <a:lnTo>
                    <a:pt x="1030" y="454"/>
                  </a:lnTo>
                  <a:lnTo>
                    <a:pt x="1030" y="462"/>
                  </a:lnTo>
                  <a:lnTo>
                    <a:pt x="1030" y="466"/>
                  </a:lnTo>
                  <a:lnTo>
                    <a:pt x="1018" y="476"/>
                  </a:lnTo>
                  <a:lnTo>
                    <a:pt x="1006" y="484"/>
                  </a:lnTo>
                  <a:lnTo>
                    <a:pt x="994" y="492"/>
                  </a:lnTo>
                  <a:lnTo>
                    <a:pt x="980" y="496"/>
                  </a:lnTo>
                  <a:lnTo>
                    <a:pt x="968" y="500"/>
                  </a:lnTo>
                  <a:lnTo>
                    <a:pt x="954" y="500"/>
                  </a:lnTo>
                  <a:lnTo>
                    <a:pt x="932" y="502"/>
                  </a:lnTo>
                  <a:lnTo>
                    <a:pt x="1004" y="316"/>
                  </a:lnTo>
                  <a:lnTo>
                    <a:pt x="1008" y="306"/>
                  </a:lnTo>
                  <a:lnTo>
                    <a:pt x="1008" y="296"/>
                  </a:lnTo>
                  <a:lnTo>
                    <a:pt x="1006" y="288"/>
                  </a:lnTo>
                  <a:lnTo>
                    <a:pt x="1002" y="278"/>
                  </a:lnTo>
                  <a:lnTo>
                    <a:pt x="998" y="268"/>
                  </a:lnTo>
                  <a:lnTo>
                    <a:pt x="990" y="262"/>
                  </a:lnTo>
                  <a:lnTo>
                    <a:pt x="982" y="254"/>
                  </a:lnTo>
                  <a:lnTo>
                    <a:pt x="972" y="250"/>
                  </a:lnTo>
                  <a:lnTo>
                    <a:pt x="910" y="224"/>
                  </a:lnTo>
                  <a:lnTo>
                    <a:pt x="856" y="204"/>
                  </a:lnTo>
                  <a:lnTo>
                    <a:pt x="686" y="136"/>
                  </a:lnTo>
                  <a:lnTo>
                    <a:pt x="538" y="78"/>
                  </a:lnTo>
                  <a:lnTo>
                    <a:pt x="352" y="4"/>
                  </a:lnTo>
                  <a:lnTo>
                    <a:pt x="336" y="0"/>
                  </a:lnTo>
                  <a:lnTo>
                    <a:pt x="320" y="0"/>
                  </a:lnTo>
                  <a:lnTo>
                    <a:pt x="306" y="4"/>
                  </a:lnTo>
                  <a:lnTo>
                    <a:pt x="294" y="12"/>
                  </a:lnTo>
                  <a:lnTo>
                    <a:pt x="286" y="16"/>
                  </a:lnTo>
                  <a:lnTo>
                    <a:pt x="280" y="22"/>
                  </a:lnTo>
                  <a:lnTo>
                    <a:pt x="274" y="30"/>
                  </a:lnTo>
                  <a:lnTo>
                    <a:pt x="270" y="38"/>
                  </a:lnTo>
                  <a:lnTo>
                    <a:pt x="188" y="244"/>
                  </a:lnTo>
                  <a:lnTo>
                    <a:pt x="164" y="234"/>
                  </a:lnTo>
                  <a:lnTo>
                    <a:pt x="150" y="226"/>
                  </a:lnTo>
                  <a:lnTo>
                    <a:pt x="136" y="218"/>
                  </a:lnTo>
                  <a:lnTo>
                    <a:pt x="124" y="206"/>
                  </a:lnTo>
                  <a:lnTo>
                    <a:pt x="112" y="194"/>
                  </a:lnTo>
                  <a:lnTo>
                    <a:pt x="102" y="178"/>
                  </a:lnTo>
                  <a:lnTo>
                    <a:pt x="94" y="160"/>
                  </a:lnTo>
                  <a:lnTo>
                    <a:pt x="96" y="158"/>
                  </a:lnTo>
                  <a:lnTo>
                    <a:pt x="98" y="150"/>
                  </a:lnTo>
                  <a:lnTo>
                    <a:pt x="100" y="142"/>
                  </a:lnTo>
                  <a:lnTo>
                    <a:pt x="106" y="134"/>
                  </a:lnTo>
                  <a:lnTo>
                    <a:pt x="112" y="126"/>
                  </a:lnTo>
                  <a:lnTo>
                    <a:pt x="116" y="120"/>
                  </a:lnTo>
                  <a:lnTo>
                    <a:pt x="114" y="114"/>
                  </a:lnTo>
                  <a:lnTo>
                    <a:pt x="108" y="112"/>
                  </a:lnTo>
                  <a:lnTo>
                    <a:pt x="104" y="112"/>
                  </a:lnTo>
                  <a:lnTo>
                    <a:pt x="100" y="114"/>
                  </a:lnTo>
                  <a:lnTo>
                    <a:pt x="96" y="120"/>
                  </a:lnTo>
                  <a:lnTo>
                    <a:pt x="92" y="128"/>
                  </a:lnTo>
                  <a:lnTo>
                    <a:pt x="92" y="132"/>
                  </a:lnTo>
                  <a:lnTo>
                    <a:pt x="90" y="134"/>
                  </a:lnTo>
                  <a:lnTo>
                    <a:pt x="86" y="134"/>
                  </a:lnTo>
                  <a:lnTo>
                    <a:pt x="80" y="128"/>
                  </a:lnTo>
                  <a:lnTo>
                    <a:pt x="74" y="120"/>
                  </a:lnTo>
                  <a:lnTo>
                    <a:pt x="68" y="108"/>
                  </a:lnTo>
                  <a:lnTo>
                    <a:pt x="66" y="98"/>
                  </a:lnTo>
                  <a:lnTo>
                    <a:pt x="62" y="88"/>
                  </a:lnTo>
                  <a:lnTo>
                    <a:pt x="58" y="80"/>
                  </a:lnTo>
                  <a:lnTo>
                    <a:pt x="56" y="78"/>
                  </a:lnTo>
                  <a:lnTo>
                    <a:pt x="52" y="78"/>
                  </a:lnTo>
                  <a:lnTo>
                    <a:pt x="50" y="78"/>
                  </a:lnTo>
                  <a:lnTo>
                    <a:pt x="46" y="80"/>
                  </a:lnTo>
                  <a:lnTo>
                    <a:pt x="44" y="84"/>
                  </a:lnTo>
                  <a:lnTo>
                    <a:pt x="42" y="88"/>
                  </a:lnTo>
                  <a:lnTo>
                    <a:pt x="44" y="96"/>
                  </a:lnTo>
                  <a:lnTo>
                    <a:pt x="48" y="106"/>
                  </a:lnTo>
                  <a:lnTo>
                    <a:pt x="62" y="128"/>
                  </a:lnTo>
                  <a:lnTo>
                    <a:pt x="62" y="132"/>
                  </a:lnTo>
                  <a:lnTo>
                    <a:pt x="60" y="132"/>
                  </a:lnTo>
                  <a:lnTo>
                    <a:pt x="54" y="130"/>
                  </a:lnTo>
                  <a:lnTo>
                    <a:pt x="44" y="122"/>
                  </a:lnTo>
                  <a:lnTo>
                    <a:pt x="38" y="114"/>
                  </a:lnTo>
                  <a:lnTo>
                    <a:pt x="34" y="108"/>
                  </a:lnTo>
                  <a:lnTo>
                    <a:pt x="32" y="100"/>
                  </a:lnTo>
                  <a:lnTo>
                    <a:pt x="30" y="94"/>
                  </a:lnTo>
                  <a:lnTo>
                    <a:pt x="26" y="88"/>
                  </a:lnTo>
                  <a:lnTo>
                    <a:pt x="22" y="84"/>
                  </a:lnTo>
                  <a:lnTo>
                    <a:pt x="18" y="84"/>
                  </a:lnTo>
                  <a:lnTo>
                    <a:pt x="14" y="88"/>
                  </a:lnTo>
                  <a:lnTo>
                    <a:pt x="12" y="90"/>
                  </a:lnTo>
                  <a:lnTo>
                    <a:pt x="10" y="96"/>
                  </a:lnTo>
                  <a:lnTo>
                    <a:pt x="12" y="102"/>
                  </a:lnTo>
                  <a:lnTo>
                    <a:pt x="18" y="110"/>
                  </a:lnTo>
                  <a:lnTo>
                    <a:pt x="24" y="120"/>
                  </a:lnTo>
                  <a:lnTo>
                    <a:pt x="34" y="130"/>
                  </a:lnTo>
                  <a:lnTo>
                    <a:pt x="48" y="142"/>
                  </a:lnTo>
                  <a:lnTo>
                    <a:pt x="52" y="146"/>
                  </a:lnTo>
                  <a:lnTo>
                    <a:pt x="50" y="148"/>
                  </a:lnTo>
                  <a:lnTo>
                    <a:pt x="46" y="150"/>
                  </a:lnTo>
                  <a:lnTo>
                    <a:pt x="38" y="150"/>
                  </a:lnTo>
                  <a:lnTo>
                    <a:pt x="30" y="148"/>
                  </a:lnTo>
                  <a:lnTo>
                    <a:pt x="22" y="142"/>
                  </a:lnTo>
                  <a:lnTo>
                    <a:pt x="16" y="136"/>
                  </a:lnTo>
                  <a:lnTo>
                    <a:pt x="12" y="132"/>
                  </a:lnTo>
                  <a:lnTo>
                    <a:pt x="8" y="130"/>
                  </a:lnTo>
                  <a:lnTo>
                    <a:pt x="2" y="132"/>
                  </a:lnTo>
                  <a:lnTo>
                    <a:pt x="2" y="134"/>
                  </a:lnTo>
                  <a:lnTo>
                    <a:pt x="0" y="140"/>
                  </a:lnTo>
                  <a:lnTo>
                    <a:pt x="2" y="144"/>
                  </a:lnTo>
                  <a:lnTo>
                    <a:pt x="4" y="148"/>
                  </a:lnTo>
                  <a:lnTo>
                    <a:pt x="10" y="150"/>
                  </a:lnTo>
                  <a:lnTo>
                    <a:pt x="34" y="162"/>
                  </a:lnTo>
                  <a:lnTo>
                    <a:pt x="50" y="168"/>
                  </a:lnTo>
                  <a:lnTo>
                    <a:pt x="60" y="168"/>
                  </a:lnTo>
                  <a:lnTo>
                    <a:pt x="70" y="168"/>
                  </a:lnTo>
                  <a:lnTo>
                    <a:pt x="78" y="168"/>
                  </a:lnTo>
                  <a:lnTo>
                    <a:pt x="82" y="178"/>
                  </a:lnTo>
                  <a:lnTo>
                    <a:pt x="88" y="190"/>
                  </a:lnTo>
                  <a:lnTo>
                    <a:pt x="96" y="202"/>
                  </a:lnTo>
                  <a:lnTo>
                    <a:pt x="108" y="218"/>
                  </a:lnTo>
                  <a:lnTo>
                    <a:pt x="122" y="232"/>
                  </a:lnTo>
                  <a:lnTo>
                    <a:pt x="138" y="246"/>
                  </a:lnTo>
                  <a:lnTo>
                    <a:pt x="158" y="256"/>
                  </a:lnTo>
                  <a:lnTo>
                    <a:pt x="180" y="266"/>
                  </a:lnTo>
                  <a:lnTo>
                    <a:pt x="136" y="374"/>
                  </a:lnTo>
                  <a:lnTo>
                    <a:pt x="134" y="382"/>
                  </a:lnTo>
                  <a:lnTo>
                    <a:pt x="134" y="390"/>
                  </a:lnTo>
                  <a:lnTo>
                    <a:pt x="134" y="398"/>
                  </a:lnTo>
                  <a:lnTo>
                    <a:pt x="136" y="406"/>
                  </a:lnTo>
                  <a:lnTo>
                    <a:pt x="140" y="418"/>
                  </a:lnTo>
                  <a:lnTo>
                    <a:pt x="148" y="428"/>
                  </a:lnTo>
                  <a:lnTo>
                    <a:pt x="158" y="436"/>
                  </a:lnTo>
                  <a:lnTo>
                    <a:pt x="170" y="442"/>
                  </a:lnTo>
                  <a:lnTo>
                    <a:pt x="790" y="688"/>
                  </a:lnTo>
                  <a:lnTo>
                    <a:pt x="806" y="692"/>
                  </a:lnTo>
                  <a:lnTo>
                    <a:pt x="822" y="692"/>
                  </a:lnTo>
                  <a:lnTo>
                    <a:pt x="836" y="688"/>
                  </a:lnTo>
                  <a:lnTo>
                    <a:pt x="848" y="678"/>
                  </a:lnTo>
                  <a:lnTo>
                    <a:pt x="856" y="674"/>
                  </a:lnTo>
                  <a:lnTo>
                    <a:pt x="862" y="668"/>
                  </a:lnTo>
                  <a:lnTo>
                    <a:pt x="866" y="662"/>
                  </a:lnTo>
                  <a:lnTo>
                    <a:pt x="870" y="654"/>
                  </a:lnTo>
                  <a:lnTo>
                    <a:pt x="922" y="522"/>
                  </a:lnTo>
                  <a:lnTo>
                    <a:pt x="944" y="522"/>
                  </a:lnTo>
                  <a:lnTo>
                    <a:pt x="964" y="520"/>
                  </a:lnTo>
                  <a:lnTo>
                    <a:pt x="982" y="514"/>
                  </a:lnTo>
                  <a:lnTo>
                    <a:pt x="1000" y="508"/>
                  </a:lnTo>
                  <a:lnTo>
                    <a:pt x="1014" y="500"/>
                  </a:lnTo>
                  <a:lnTo>
                    <a:pt x="1026" y="492"/>
                  </a:lnTo>
                  <a:lnTo>
                    <a:pt x="1034" y="484"/>
                  </a:lnTo>
                  <a:lnTo>
                    <a:pt x="1040" y="478"/>
                  </a:lnTo>
                  <a:lnTo>
                    <a:pt x="1048" y="482"/>
                  </a:lnTo>
                  <a:lnTo>
                    <a:pt x="1054" y="484"/>
                  </a:lnTo>
                  <a:lnTo>
                    <a:pt x="1064" y="486"/>
                  </a:lnTo>
                  <a:lnTo>
                    <a:pt x="1080" y="488"/>
                  </a:lnTo>
                  <a:lnTo>
                    <a:pt x="1104" y="488"/>
                  </a:lnTo>
                  <a:lnTo>
                    <a:pt x="1108" y="488"/>
                  </a:lnTo>
                  <a:lnTo>
                    <a:pt x="1112" y="486"/>
                  </a:lnTo>
                  <a:lnTo>
                    <a:pt x="1116" y="482"/>
                  </a:lnTo>
                  <a:lnTo>
                    <a:pt x="1116" y="478"/>
                  </a:lnTo>
                  <a:lnTo>
                    <a:pt x="1116" y="476"/>
                  </a:lnTo>
                  <a:lnTo>
                    <a:pt x="1114" y="472"/>
                  </a:lnTo>
                  <a:lnTo>
                    <a:pt x="1108" y="470"/>
                  </a:lnTo>
                  <a:lnTo>
                    <a:pt x="1102" y="474"/>
                  </a:lnTo>
                  <a:lnTo>
                    <a:pt x="1096" y="476"/>
                  </a:lnTo>
                  <a:lnTo>
                    <a:pt x="1088" y="478"/>
                  </a:lnTo>
                  <a:lnTo>
                    <a:pt x="1080" y="476"/>
                  </a:lnTo>
                  <a:lnTo>
                    <a:pt x="1074" y="474"/>
                  </a:lnTo>
                  <a:lnTo>
                    <a:pt x="1070" y="472"/>
                  </a:lnTo>
                  <a:lnTo>
                    <a:pt x="1070" y="470"/>
                  </a:lnTo>
                  <a:lnTo>
                    <a:pt x="1074" y="468"/>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6"/>
            <p:cNvSpPr>
              <a:spLocks/>
            </p:cNvSpPr>
            <p:nvPr/>
          </p:nvSpPr>
          <p:spPr bwMode="auto">
            <a:xfrm>
              <a:off x="3665" y="2160"/>
              <a:ext cx="1152" cy="720"/>
            </a:xfrm>
            <a:custGeom>
              <a:avLst/>
              <a:gdLst>
                <a:gd name="T0" fmla="*/ 1152 w 1152"/>
                <a:gd name="T1" fmla="*/ 450 h 720"/>
                <a:gd name="T2" fmla="*/ 1138 w 1152"/>
                <a:gd name="T3" fmla="*/ 430 h 720"/>
                <a:gd name="T4" fmla="*/ 1126 w 1152"/>
                <a:gd name="T5" fmla="*/ 430 h 720"/>
                <a:gd name="T6" fmla="*/ 1118 w 1152"/>
                <a:gd name="T7" fmla="*/ 414 h 720"/>
                <a:gd name="T8" fmla="*/ 1102 w 1152"/>
                <a:gd name="T9" fmla="*/ 412 h 720"/>
                <a:gd name="T10" fmla="*/ 1080 w 1152"/>
                <a:gd name="T11" fmla="*/ 428 h 720"/>
                <a:gd name="T12" fmla="*/ 1064 w 1152"/>
                <a:gd name="T13" fmla="*/ 428 h 720"/>
                <a:gd name="T14" fmla="*/ 1046 w 1152"/>
                <a:gd name="T15" fmla="*/ 420 h 720"/>
                <a:gd name="T16" fmla="*/ 1032 w 1152"/>
                <a:gd name="T17" fmla="*/ 426 h 720"/>
                <a:gd name="T18" fmla="*/ 1026 w 1152"/>
                <a:gd name="T19" fmla="*/ 444 h 720"/>
                <a:gd name="T20" fmla="*/ 1026 w 1152"/>
                <a:gd name="T21" fmla="*/ 446 h 720"/>
                <a:gd name="T22" fmla="*/ 1032 w 1152"/>
                <a:gd name="T23" fmla="*/ 464 h 720"/>
                <a:gd name="T24" fmla="*/ 1030 w 1152"/>
                <a:gd name="T25" fmla="*/ 474 h 720"/>
                <a:gd name="T26" fmla="*/ 966 w 1152"/>
                <a:gd name="T27" fmla="*/ 502 h 720"/>
                <a:gd name="T28" fmla="*/ 1034 w 1152"/>
                <a:gd name="T29" fmla="*/ 324 h 720"/>
                <a:gd name="T30" fmla="*/ 1030 w 1152"/>
                <a:gd name="T31" fmla="*/ 288 h 720"/>
                <a:gd name="T32" fmla="*/ 1004 w 1152"/>
                <a:gd name="T33" fmla="*/ 258 h 720"/>
                <a:gd name="T34" fmla="*/ 706 w 1152"/>
                <a:gd name="T35" fmla="*/ 138 h 720"/>
                <a:gd name="T36" fmla="*/ 682 w 1152"/>
                <a:gd name="T37" fmla="*/ 128 h 720"/>
                <a:gd name="T38" fmla="*/ 352 w 1152"/>
                <a:gd name="T39" fmla="*/ 0 h 720"/>
                <a:gd name="T40" fmla="*/ 316 w 1152"/>
                <a:gd name="T41" fmla="*/ 6 h 720"/>
                <a:gd name="T42" fmla="*/ 290 w 1152"/>
                <a:gd name="T43" fmla="*/ 22 h 720"/>
                <a:gd name="T44" fmla="*/ 272 w 1152"/>
                <a:gd name="T45" fmla="*/ 46 h 720"/>
                <a:gd name="T46" fmla="*/ 156 w 1152"/>
                <a:gd name="T47" fmla="*/ 218 h 720"/>
                <a:gd name="T48" fmla="*/ 124 w 1152"/>
                <a:gd name="T49" fmla="*/ 174 h 720"/>
                <a:gd name="T50" fmla="*/ 124 w 1152"/>
                <a:gd name="T51" fmla="*/ 168 h 720"/>
                <a:gd name="T52" fmla="*/ 136 w 1152"/>
                <a:gd name="T53" fmla="*/ 150 h 720"/>
                <a:gd name="T54" fmla="*/ 144 w 1152"/>
                <a:gd name="T55" fmla="*/ 132 h 720"/>
                <a:gd name="T56" fmla="*/ 138 w 1152"/>
                <a:gd name="T57" fmla="*/ 118 h 720"/>
                <a:gd name="T58" fmla="*/ 116 w 1152"/>
                <a:gd name="T59" fmla="*/ 114 h 720"/>
                <a:gd name="T60" fmla="*/ 100 w 1152"/>
                <a:gd name="T61" fmla="*/ 124 h 720"/>
                <a:gd name="T62" fmla="*/ 84 w 1152"/>
                <a:gd name="T63" fmla="*/ 88 h 720"/>
                <a:gd name="T64" fmla="*/ 68 w 1152"/>
                <a:gd name="T65" fmla="*/ 78 h 720"/>
                <a:gd name="T66" fmla="*/ 50 w 1152"/>
                <a:gd name="T67" fmla="*/ 84 h 720"/>
                <a:gd name="T68" fmla="*/ 44 w 1152"/>
                <a:gd name="T69" fmla="*/ 88 h 720"/>
                <a:gd name="T70" fmla="*/ 18 w 1152"/>
                <a:gd name="T71" fmla="*/ 92 h 720"/>
                <a:gd name="T72" fmla="*/ 10 w 1152"/>
                <a:gd name="T73" fmla="*/ 108 h 720"/>
                <a:gd name="T74" fmla="*/ 18 w 1152"/>
                <a:gd name="T75" fmla="*/ 132 h 720"/>
                <a:gd name="T76" fmla="*/ 6 w 1152"/>
                <a:gd name="T77" fmla="*/ 136 h 720"/>
                <a:gd name="T78" fmla="*/ 0 w 1152"/>
                <a:gd name="T79" fmla="*/ 148 h 720"/>
                <a:gd name="T80" fmla="*/ 0 w 1152"/>
                <a:gd name="T81" fmla="*/ 160 h 720"/>
                <a:gd name="T82" fmla="*/ 18 w 1152"/>
                <a:gd name="T83" fmla="*/ 178 h 720"/>
                <a:gd name="T84" fmla="*/ 50 w 1152"/>
                <a:gd name="T85" fmla="*/ 192 h 720"/>
                <a:gd name="T86" fmla="*/ 88 w 1152"/>
                <a:gd name="T87" fmla="*/ 208 h 720"/>
                <a:gd name="T88" fmla="*/ 128 w 1152"/>
                <a:gd name="T89" fmla="*/ 256 h 720"/>
                <a:gd name="T90" fmla="*/ 176 w 1152"/>
                <a:gd name="T91" fmla="*/ 288 h 720"/>
                <a:gd name="T92" fmla="*/ 134 w 1152"/>
                <a:gd name="T93" fmla="*/ 406 h 720"/>
                <a:gd name="T94" fmla="*/ 136 w 1152"/>
                <a:gd name="T95" fmla="*/ 424 h 720"/>
                <a:gd name="T96" fmla="*/ 178 w 1152"/>
                <a:gd name="T97" fmla="*/ 468 h 720"/>
                <a:gd name="T98" fmla="*/ 818 w 1152"/>
                <a:gd name="T99" fmla="*/ 720 h 720"/>
                <a:gd name="T100" fmla="*/ 854 w 1152"/>
                <a:gd name="T101" fmla="*/ 714 h 720"/>
                <a:gd name="T102" fmla="*/ 878 w 1152"/>
                <a:gd name="T103" fmla="*/ 698 h 720"/>
                <a:gd name="T104" fmla="*/ 898 w 1152"/>
                <a:gd name="T105" fmla="*/ 674 h 720"/>
                <a:gd name="T106" fmla="*/ 982 w 1152"/>
                <a:gd name="T107" fmla="*/ 546 h 720"/>
                <a:gd name="T108" fmla="*/ 1038 w 1152"/>
                <a:gd name="T109" fmla="*/ 524 h 720"/>
                <a:gd name="T110" fmla="*/ 1088 w 1152"/>
                <a:gd name="T111" fmla="*/ 516 h 720"/>
                <a:gd name="T112" fmla="*/ 1118 w 1152"/>
                <a:gd name="T113" fmla="*/ 516 h 720"/>
                <a:gd name="T114" fmla="*/ 1140 w 1152"/>
                <a:gd name="T115" fmla="*/ 506 h 720"/>
                <a:gd name="T116" fmla="*/ 1144 w 1152"/>
                <a:gd name="T117" fmla="*/ 492 h 720"/>
                <a:gd name="T118" fmla="*/ 1142 w 1152"/>
                <a:gd name="T119" fmla="*/ 482 h 720"/>
                <a:gd name="T120" fmla="*/ 1142 w 1152"/>
                <a:gd name="T121" fmla="*/ 470 h 720"/>
                <a:gd name="T122" fmla="*/ 1152 w 1152"/>
                <a:gd name="T123" fmla="*/ 450 h 7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2" h="720">
                  <a:moveTo>
                    <a:pt x="1152" y="450"/>
                  </a:moveTo>
                  <a:lnTo>
                    <a:pt x="1152" y="450"/>
                  </a:lnTo>
                  <a:lnTo>
                    <a:pt x="1150" y="442"/>
                  </a:lnTo>
                  <a:lnTo>
                    <a:pt x="1146" y="434"/>
                  </a:lnTo>
                  <a:lnTo>
                    <a:pt x="1138" y="430"/>
                  </a:lnTo>
                  <a:lnTo>
                    <a:pt x="1130" y="428"/>
                  </a:lnTo>
                  <a:lnTo>
                    <a:pt x="1126" y="430"/>
                  </a:lnTo>
                  <a:lnTo>
                    <a:pt x="1126" y="424"/>
                  </a:lnTo>
                  <a:lnTo>
                    <a:pt x="1122" y="418"/>
                  </a:lnTo>
                  <a:lnTo>
                    <a:pt x="1118" y="414"/>
                  </a:lnTo>
                  <a:lnTo>
                    <a:pt x="1112" y="412"/>
                  </a:lnTo>
                  <a:lnTo>
                    <a:pt x="1108" y="410"/>
                  </a:lnTo>
                  <a:lnTo>
                    <a:pt x="1102" y="412"/>
                  </a:lnTo>
                  <a:lnTo>
                    <a:pt x="1094" y="414"/>
                  </a:lnTo>
                  <a:lnTo>
                    <a:pt x="1086" y="420"/>
                  </a:lnTo>
                  <a:lnTo>
                    <a:pt x="1080" y="428"/>
                  </a:lnTo>
                  <a:lnTo>
                    <a:pt x="1070" y="438"/>
                  </a:lnTo>
                  <a:lnTo>
                    <a:pt x="1068" y="432"/>
                  </a:lnTo>
                  <a:lnTo>
                    <a:pt x="1064" y="428"/>
                  </a:lnTo>
                  <a:lnTo>
                    <a:pt x="1060" y="424"/>
                  </a:lnTo>
                  <a:lnTo>
                    <a:pt x="1054" y="420"/>
                  </a:lnTo>
                  <a:lnTo>
                    <a:pt x="1046" y="420"/>
                  </a:lnTo>
                  <a:lnTo>
                    <a:pt x="1040" y="420"/>
                  </a:lnTo>
                  <a:lnTo>
                    <a:pt x="1034" y="422"/>
                  </a:lnTo>
                  <a:lnTo>
                    <a:pt x="1032" y="426"/>
                  </a:lnTo>
                  <a:lnTo>
                    <a:pt x="1028" y="432"/>
                  </a:lnTo>
                  <a:lnTo>
                    <a:pt x="1026" y="440"/>
                  </a:lnTo>
                  <a:lnTo>
                    <a:pt x="1026" y="444"/>
                  </a:lnTo>
                  <a:lnTo>
                    <a:pt x="1024" y="442"/>
                  </a:lnTo>
                  <a:lnTo>
                    <a:pt x="1022" y="444"/>
                  </a:lnTo>
                  <a:lnTo>
                    <a:pt x="1026" y="446"/>
                  </a:lnTo>
                  <a:lnTo>
                    <a:pt x="1030" y="458"/>
                  </a:lnTo>
                  <a:lnTo>
                    <a:pt x="1032" y="464"/>
                  </a:lnTo>
                  <a:lnTo>
                    <a:pt x="1030" y="472"/>
                  </a:lnTo>
                  <a:lnTo>
                    <a:pt x="1030" y="474"/>
                  </a:lnTo>
                  <a:lnTo>
                    <a:pt x="1014" y="486"/>
                  </a:lnTo>
                  <a:lnTo>
                    <a:pt x="998" y="494"/>
                  </a:lnTo>
                  <a:lnTo>
                    <a:pt x="982" y="498"/>
                  </a:lnTo>
                  <a:lnTo>
                    <a:pt x="966" y="502"/>
                  </a:lnTo>
                  <a:lnTo>
                    <a:pt x="1032" y="336"/>
                  </a:lnTo>
                  <a:lnTo>
                    <a:pt x="1034" y="324"/>
                  </a:lnTo>
                  <a:lnTo>
                    <a:pt x="1036" y="314"/>
                  </a:lnTo>
                  <a:lnTo>
                    <a:pt x="1034" y="300"/>
                  </a:lnTo>
                  <a:lnTo>
                    <a:pt x="1030" y="288"/>
                  </a:lnTo>
                  <a:lnTo>
                    <a:pt x="1024" y="276"/>
                  </a:lnTo>
                  <a:lnTo>
                    <a:pt x="1014" y="266"/>
                  </a:lnTo>
                  <a:lnTo>
                    <a:pt x="1004" y="258"/>
                  </a:lnTo>
                  <a:lnTo>
                    <a:pt x="990" y="250"/>
                  </a:lnTo>
                  <a:lnTo>
                    <a:pt x="876" y="204"/>
                  </a:lnTo>
                  <a:lnTo>
                    <a:pt x="706" y="138"/>
                  </a:lnTo>
                  <a:lnTo>
                    <a:pt x="682" y="128"/>
                  </a:lnTo>
                  <a:lnTo>
                    <a:pt x="370" y="4"/>
                  </a:lnTo>
                  <a:lnTo>
                    <a:pt x="362" y="2"/>
                  </a:lnTo>
                  <a:lnTo>
                    <a:pt x="352" y="0"/>
                  </a:lnTo>
                  <a:lnTo>
                    <a:pt x="342" y="0"/>
                  </a:lnTo>
                  <a:lnTo>
                    <a:pt x="334" y="0"/>
                  </a:lnTo>
                  <a:lnTo>
                    <a:pt x="324" y="2"/>
                  </a:lnTo>
                  <a:lnTo>
                    <a:pt x="316" y="6"/>
                  </a:lnTo>
                  <a:lnTo>
                    <a:pt x="308" y="10"/>
                  </a:lnTo>
                  <a:lnTo>
                    <a:pt x="300" y="16"/>
                  </a:lnTo>
                  <a:lnTo>
                    <a:pt x="290" y="22"/>
                  </a:lnTo>
                  <a:lnTo>
                    <a:pt x="284" y="28"/>
                  </a:lnTo>
                  <a:lnTo>
                    <a:pt x="276" y="36"/>
                  </a:lnTo>
                  <a:lnTo>
                    <a:pt x="272" y="46"/>
                  </a:lnTo>
                  <a:lnTo>
                    <a:pt x="194" y="240"/>
                  </a:lnTo>
                  <a:lnTo>
                    <a:pt x="176" y="232"/>
                  </a:lnTo>
                  <a:lnTo>
                    <a:pt x="156" y="218"/>
                  </a:lnTo>
                  <a:lnTo>
                    <a:pt x="146" y="208"/>
                  </a:lnTo>
                  <a:lnTo>
                    <a:pt x="138" y="198"/>
                  </a:lnTo>
                  <a:lnTo>
                    <a:pt x="130" y="188"/>
                  </a:lnTo>
                  <a:lnTo>
                    <a:pt x="124" y="174"/>
                  </a:lnTo>
                  <a:lnTo>
                    <a:pt x="124" y="172"/>
                  </a:lnTo>
                  <a:lnTo>
                    <a:pt x="124" y="168"/>
                  </a:lnTo>
                  <a:lnTo>
                    <a:pt x="128" y="162"/>
                  </a:lnTo>
                  <a:lnTo>
                    <a:pt x="130" y="158"/>
                  </a:lnTo>
                  <a:lnTo>
                    <a:pt x="136" y="150"/>
                  </a:lnTo>
                  <a:lnTo>
                    <a:pt x="140" y="144"/>
                  </a:lnTo>
                  <a:lnTo>
                    <a:pt x="142" y="138"/>
                  </a:lnTo>
                  <a:lnTo>
                    <a:pt x="144" y="132"/>
                  </a:lnTo>
                  <a:lnTo>
                    <a:pt x="142" y="126"/>
                  </a:lnTo>
                  <a:lnTo>
                    <a:pt x="140" y="122"/>
                  </a:lnTo>
                  <a:lnTo>
                    <a:pt x="138" y="118"/>
                  </a:lnTo>
                  <a:lnTo>
                    <a:pt x="132" y="114"/>
                  </a:lnTo>
                  <a:lnTo>
                    <a:pt x="124" y="112"/>
                  </a:lnTo>
                  <a:lnTo>
                    <a:pt x="116" y="114"/>
                  </a:lnTo>
                  <a:lnTo>
                    <a:pt x="110" y="116"/>
                  </a:lnTo>
                  <a:lnTo>
                    <a:pt x="104" y="120"/>
                  </a:lnTo>
                  <a:lnTo>
                    <a:pt x="100" y="124"/>
                  </a:lnTo>
                  <a:lnTo>
                    <a:pt x="92" y="108"/>
                  </a:lnTo>
                  <a:lnTo>
                    <a:pt x="90" y="96"/>
                  </a:lnTo>
                  <a:lnTo>
                    <a:pt x="84" y="88"/>
                  </a:lnTo>
                  <a:lnTo>
                    <a:pt x="78" y="82"/>
                  </a:lnTo>
                  <a:lnTo>
                    <a:pt x="72" y="78"/>
                  </a:lnTo>
                  <a:lnTo>
                    <a:pt x="68" y="78"/>
                  </a:lnTo>
                  <a:lnTo>
                    <a:pt x="62" y="78"/>
                  </a:lnTo>
                  <a:lnTo>
                    <a:pt x="56" y="80"/>
                  </a:lnTo>
                  <a:lnTo>
                    <a:pt x="50" y="84"/>
                  </a:lnTo>
                  <a:lnTo>
                    <a:pt x="46" y="90"/>
                  </a:lnTo>
                  <a:lnTo>
                    <a:pt x="44" y="88"/>
                  </a:lnTo>
                  <a:lnTo>
                    <a:pt x="34" y="84"/>
                  </a:lnTo>
                  <a:lnTo>
                    <a:pt x="26" y="86"/>
                  </a:lnTo>
                  <a:lnTo>
                    <a:pt x="18" y="92"/>
                  </a:lnTo>
                  <a:lnTo>
                    <a:pt x="12" y="100"/>
                  </a:lnTo>
                  <a:lnTo>
                    <a:pt x="10" y="108"/>
                  </a:lnTo>
                  <a:lnTo>
                    <a:pt x="12" y="116"/>
                  </a:lnTo>
                  <a:lnTo>
                    <a:pt x="14" y="122"/>
                  </a:lnTo>
                  <a:lnTo>
                    <a:pt x="18" y="132"/>
                  </a:lnTo>
                  <a:lnTo>
                    <a:pt x="12" y="134"/>
                  </a:lnTo>
                  <a:lnTo>
                    <a:pt x="8" y="136"/>
                  </a:lnTo>
                  <a:lnTo>
                    <a:pt x="6" y="136"/>
                  </a:lnTo>
                  <a:lnTo>
                    <a:pt x="6" y="138"/>
                  </a:lnTo>
                  <a:lnTo>
                    <a:pt x="2" y="144"/>
                  </a:lnTo>
                  <a:lnTo>
                    <a:pt x="0" y="148"/>
                  </a:lnTo>
                  <a:lnTo>
                    <a:pt x="0" y="154"/>
                  </a:lnTo>
                  <a:lnTo>
                    <a:pt x="0" y="160"/>
                  </a:lnTo>
                  <a:lnTo>
                    <a:pt x="2" y="164"/>
                  </a:lnTo>
                  <a:lnTo>
                    <a:pt x="6" y="168"/>
                  </a:lnTo>
                  <a:lnTo>
                    <a:pt x="10" y="174"/>
                  </a:lnTo>
                  <a:lnTo>
                    <a:pt x="18" y="178"/>
                  </a:lnTo>
                  <a:lnTo>
                    <a:pt x="24" y="180"/>
                  </a:lnTo>
                  <a:lnTo>
                    <a:pt x="34" y="186"/>
                  </a:lnTo>
                  <a:lnTo>
                    <a:pt x="50" y="192"/>
                  </a:lnTo>
                  <a:lnTo>
                    <a:pt x="66" y="196"/>
                  </a:lnTo>
                  <a:lnTo>
                    <a:pt x="82" y="196"/>
                  </a:lnTo>
                  <a:lnTo>
                    <a:pt x="88" y="208"/>
                  </a:lnTo>
                  <a:lnTo>
                    <a:pt x="96" y="220"/>
                  </a:lnTo>
                  <a:lnTo>
                    <a:pt x="104" y="232"/>
                  </a:lnTo>
                  <a:lnTo>
                    <a:pt x="116" y="244"/>
                  </a:lnTo>
                  <a:lnTo>
                    <a:pt x="128" y="256"/>
                  </a:lnTo>
                  <a:lnTo>
                    <a:pt x="142" y="268"/>
                  </a:lnTo>
                  <a:lnTo>
                    <a:pt x="158" y="278"/>
                  </a:lnTo>
                  <a:lnTo>
                    <a:pt x="176" y="288"/>
                  </a:lnTo>
                  <a:lnTo>
                    <a:pt x="138" y="384"/>
                  </a:lnTo>
                  <a:lnTo>
                    <a:pt x="134" y="394"/>
                  </a:lnTo>
                  <a:lnTo>
                    <a:pt x="134" y="406"/>
                  </a:lnTo>
                  <a:lnTo>
                    <a:pt x="134" y="414"/>
                  </a:lnTo>
                  <a:lnTo>
                    <a:pt x="136" y="424"/>
                  </a:lnTo>
                  <a:lnTo>
                    <a:pt x="142" y="438"/>
                  </a:lnTo>
                  <a:lnTo>
                    <a:pt x="152" y="450"/>
                  </a:lnTo>
                  <a:lnTo>
                    <a:pt x="164" y="462"/>
                  </a:lnTo>
                  <a:lnTo>
                    <a:pt x="178" y="468"/>
                  </a:lnTo>
                  <a:lnTo>
                    <a:pt x="798" y="716"/>
                  </a:lnTo>
                  <a:lnTo>
                    <a:pt x="808" y="718"/>
                  </a:lnTo>
                  <a:lnTo>
                    <a:pt x="818" y="720"/>
                  </a:lnTo>
                  <a:lnTo>
                    <a:pt x="828" y="720"/>
                  </a:lnTo>
                  <a:lnTo>
                    <a:pt x="836" y="720"/>
                  </a:lnTo>
                  <a:lnTo>
                    <a:pt x="846" y="718"/>
                  </a:lnTo>
                  <a:lnTo>
                    <a:pt x="854" y="714"/>
                  </a:lnTo>
                  <a:lnTo>
                    <a:pt x="862" y="710"/>
                  </a:lnTo>
                  <a:lnTo>
                    <a:pt x="870" y="704"/>
                  </a:lnTo>
                  <a:lnTo>
                    <a:pt x="878" y="698"/>
                  </a:lnTo>
                  <a:lnTo>
                    <a:pt x="886" y="692"/>
                  </a:lnTo>
                  <a:lnTo>
                    <a:pt x="892" y="682"/>
                  </a:lnTo>
                  <a:lnTo>
                    <a:pt x="898" y="674"/>
                  </a:lnTo>
                  <a:lnTo>
                    <a:pt x="946" y="550"/>
                  </a:lnTo>
                  <a:lnTo>
                    <a:pt x="964" y="550"/>
                  </a:lnTo>
                  <a:lnTo>
                    <a:pt x="982" y="546"/>
                  </a:lnTo>
                  <a:lnTo>
                    <a:pt x="998" y="542"/>
                  </a:lnTo>
                  <a:lnTo>
                    <a:pt x="1012" y="536"/>
                  </a:lnTo>
                  <a:lnTo>
                    <a:pt x="1026" y="530"/>
                  </a:lnTo>
                  <a:lnTo>
                    <a:pt x="1038" y="524"/>
                  </a:lnTo>
                  <a:lnTo>
                    <a:pt x="1058" y="508"/>
                  </a:lnTo>
                  <a:lnTo>
                    <a:pt x="1072" y="514"/>
                  </a:lnTo>
                  <a:lnTo>
                    <a:pt x="1088" y="516"/>
                  </a:lnTo>
                  <a:lnTo>
                    <a:pt x="1100" y="516"/>
                  </a:lnTo>
                  <a:lnTo>
                    <a:pt x="1112" y="516"/>
                  </a:lnTo>
                  <a:lnTo>
                    <a:pt x="1118" y="516"/>
                  </a:lnTo>
                  <a:lnTo>
                    <a:pt x="1126" y="514"/>
                  </a:lnTo>
                  <a:lnTo>
                    <a:pt x="1132" y="512"/>
                  </a:lnTo>
                  <a:lnTo>
                    <a:pt x="1136" y="510"/>
                  </a:lnTo>
                  <a:lnTo>
                    <a:pt x="1140" y="506"/>
                  </a:lnTo>
                  <a:lnTo>
                    <a:pt x="1144" y="498"/>
                  </a:lnTo>
                  <a:lnTo>
                    <a:pt x="1144" y="492"/>
                  </a:lnTo>
                  <a:lnTo>
                    <a:pt x="1144" y="486"/>
                  </a:lnTo>
                  <a:lnTo>
                    <a:pt x="1144" y="484"/>
                  </a:lnTo>
                  <a:lnTo>
                    <a:pt x="1142" y="482"/>
                  </a:lnTo>
                  <a:lnTo>
                    <a:pt x="1136" y="476"/>
                  </a:lnTo>
                  <a:lnTo>
                    <a:pt x="1142" y="470"/>
                  </a:lnTo>
                  <a:lnTo>
                    <a:pt x="1146" y="466"/>
                  </a:lnTo>
                  <a:lnTo>
                    <a:pt x="1150" y="460"/>
                  </a:lnTo>
                  <a:lnTo>
                    <a:pt x="1152" y="450"/>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7"/>
            <p:cNvSpPr>
              <a:spLocks/>
            </p:cNvSpPr>
            <p:nvPr/>
          </p:nvSpPr>
          <p:spPr bwMode="auto">
            <a:xfrm>
              <a:off x="4569" y="2630"/>
              <a:ext cx="152" cy="68"/>
            </a:xfrm>
            <a:custGeom>
              <a:avLst/>
              <a:gdLst>
                <a:gd name="T0" fmla="*/ 8 w 152"/>
                <a:gd name="T1" fmla="*/ 42 h 68"/>
                <a:gd name="T2" fmla="*/ 8 w 152"/>
                <a:gd name="T3" fmla="*/ 42 h 68"/>
                <a:gd name="T4" fmla="*/ 22 w 152"/>
                <a:gd name="T5" fmla="*/ 44 h 68"/>
                <a:gd name="T6" fmla="*/ 40 w 152"/>
                <a:gd name="T7" fmla="*/ 46 h 68"/>
                <a:gd name="T8" fmla="*/ 60 w 152"/>
                <a:gd name="T9" fmla="*/ 46 h 68"/>
                <a:gd name="T10" fmla="*/ 82 w 152"/>
                <a:gd name="T11" fmla="*/ 42 h 68"/>
                <a:gd name="T12" fmla="*/ 94 w 152"/>
                <a:gd name="T13" fmla="*/ 38 h 68"/>
                <a:gd name="T14" fmla="*/ 106 w 152"/>
                <a:gd name="T15" fmla="*/ 34 h 68"/>
                <a:gd name="T16" fmla="*/ 116 w 152"/>
                <a:gd name="T17" fmla="*/ 28 h 68"/>
                <a:gd name="T18" fmla="*/ 128 w 152"/>
                <a:gd name="T19" fmla="*/ 20 h 68"/>
                <a:gd name="T20" fmla="*/ 138 w 152"/>
                <a:gd name="T21" fmla="*/ 12 h 68"/>
                <a:gd name="T22" fmla="*/ 146 w 152"/>
                <a:gd name="T23" fmla="*/ 0 h 68"/>
                <a:gd name="T24" fmla="*/ 146 w 152"/>
                <a:gd name="T25" fmla="*/ 0 h 68"/>
                <a:gd name="T26" fmla="*/ 150 w 152"/>
                <a:gd name="T27" fmla="*/ 4 h 68"/>
                <a:gd name="T28" fmla="*/ 152 w 152"/>
                <a:gd name="T29" fmla="*/ 10 h 68"/>
                <a:gd name="T30" fmla="*/ 152 w 152"/>
                <a:gd name="T31" fmla="*/ 18 h 68"/>
                <a:gd name="T32" fmla="*/ 152 w 152"/>
                <a:gd name="T33" fmla="*/ 18 h 68"/>
                <a:gd name="T34" fmla="*/ 148 w 152"/>
                <a:gd name="T35" fmla="*/ 24 h 68"/>
                <a:gd name="T36" fmla="*/ 140 w 152"/>
                <a:gd name="T37" fmla="*/ 32 h 68"/>
                <a:gd name="T38" fmla="*/ 126 w 152"/>
                <a:gd name="T39" fmla="*/ 42 h 68"/>
                <a:gd name="T40" fmla="*/ 108 w 152"/>
                <a:gd name="T41" fmla="*/ 52 h 68"/>
                <a:gd name="T42" fmla="*/ 86 w 152"/>
                <a:gd name="T43" fmla="*/ 60 h 68"/>
                <a:gd name="T44" fmla="*/ 60 w 152"/>
                <a:gd name="T45" fmla="*/ 66 h 68"/>
                <a:gd name="T46" fmla="*/ 48 w 152"/>
                <a:gd name="T47" fmla="*/ 68 h 68"/>
                <a:gd name="T48" fmla="*/ 34 w 152"/>
                <a:gd name="T49" fmla="*/ 66 h 68"/>
                <a:gd name="T50" fmla="*/ 20 w 152"/>
                <a:gd name="T51" fmla="*/ 66 h 68"/>
                <a:gd name="T52" fmla="*/ 6 w 152"/>
                <a:gd name="T53" fmla="*/ 62 h 68"/>
                <a:gd name="T54" fmla="*/ 6 w 152"/>
                <a:gd name="T55" fmla="*/ 62 h 68"/>
                <a:gd name="T56" fmla="*/ 4 w 152"/>
                <a:gd name="T57" fmla="*/ 60 h 68"/>
                <a:gd name="T58" fmla="*/ 0 w 152"/>
                <a:gd name="T59" fmla="*/ 56 h 68"/>
                <a:gd name="T60" fmla="*/ 0 w 152"/>
                <a:gd name="T61" fmla="*/ 54 h 68"/>
                <a:gd name="T62" fmla="*/ 2 w 152"/>
                <a:gd name="T63" fmla="*/ 50 h 68"/>
                <a:gd name="T64" fmla="*/ 4 w 152"/>
                <a:gd name="T65" fmla="*/ 46 h 68"/>
                <a:gd name="T66" fmla="*/ 8 w 152"/>
                <a:gd name="T67" fmla="*/ 42 h 68"/>
                <a:gd name="T68" fmla="*/ 8 w 152"/>
                <a:gd name="T69" fmla="*/ 42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2" h="68">
                  <a:moveTo>
                    <a:pt x="8" y="42"/>
                  </a:moveTo>
                  <a:lnTo>
                    <a:pt x="8" y="42"/>
                  </a:lnTo>
                  <a:lnTo>
                    <a:pt x="22" y="44"/>
                  </a:lnTo>
                  <a:lnTo>
                    <a:pt x="40" y="46"/>
                  </a:lnTo>
                  <a:lnTo>
                    <a:pt x="60" y="46"/>
                  </a:lnTo>
                  <a:lnTo>
                    <a:pt x="82" y="42"/>
                  </a:lnTo>
                  <a:lnTo>
                    <a:pt x="94" y="38"/>
                  </a:lnTo>
                  <a:lnTo>
                    <a:pt x="106" y="34"/>
                  </a:lnTo>
                  <a:lnTo>
                    <a:pt x="116" y="28"/>
                  </a:lnTo>
                  <a:lnTo>
                    <a:pt x="128" y="20"/>
                  </a:lnTo>
                  <a:lnTo>
                    <a:pt x="138" y="12"/>
                  </a:lnTo>
                  <a:lnTo>
                    <a:pt x="146" y="0"/>
                  </a:lnTo>
                  <a:lnTo>
                    <a:pt x="150" y="4"/>
                  </a:lnTo>
                  <a:lnTo>
                    <a:pt x="152" y="10"/>
                  </a:lnTo>
                  <a:lnTo>
                    <a:pt x="152" y="18"/>
                  </a:lnTo>
                  <a:lnTo>
                    <a:pt x="148" y="24"/>
                  </a:lnTo>
                  <a:lnTo>
                    <a:pt x="140" y="32"/>
                  </a:lnTo>
                  <a:lnTo>
                    <a:pt x="126" y="42"/>
                  </a:lnTo>
                  <a:lnTo>
                    <a:pt x="108" y="52"/>
                  </a:lnTo>
                  <a:lnTo>
                    <a:pt x="86" y="60"/>
                  </a:lnTo>
                  <a:lnTo>
                    <a:pt x="60" y="66"/>
                  </a:lnTo>
                  <a:lnTo>
                    <a:pt x="48" y="68"/>
                  </a:lnTo>
                  <a:lnTo>
                    <a:pt x="34" y="66"/>
                  </a:lnTo>
                  <a:lnTo>
                    <a:pt x="20" y="66"/>
                  </a:lnTo>
                  <a:lnTo>
                    <a:pt x="6" y="62"/>
                  </a:lnTo>
                  <a:lnTo>
                    <a:pt x="4" y="60"/>
                  </a:lnTo>
                  <a:lnTo>
                    <a:pt x="0" y="56"/>
                  </a:lnTo>
                  <a:lnTo>
                    <a:pt x="0" y="54"/>
                  </a:lnTo>
                  <a:lnTo>
                    <a:pt x="2" y="50"/>
                  </a:lnTo>
                  <a:lnTo>
                    <a:pt x="4" y="46"/>
                  </a:lnTo>
                  <a:lnTo>
                    <a:pt x="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8"/>
            <p:cNvSpPr>
              <a:spLocks/>
            </p:cNvSpPr>
            <p:nvPr/>
          </p:nvSpPr>
          <p:spPr bwMode="auto">
            <a:xfrm>
              <a:off x="4705" y="2584"/>
              <a:ext cx="98" cy="78"/>
            </a:xfrm>
            <a:custGeom>
              <a:avLst/>
              <a:gdLst>
                <a:gd name="T0" fmla="*/ 4 w 98"/>
                <a:gd name="T1" fmla="*/ 52 h 78"/>
                <a:gd name="T2" fmla="*/ 4 w 98"/>
                <a:gd name="T3" fmla="*/ 38 h 78"/>
                <a:gd name="T4" fmla="*/ 2 w 98"/>
                <a:gd name="T5" fmla="*/ 28 h 78"/>
                <a:gd name="T6" fmla="*/ 0 w 98"/>
                <a:gd name="T7" fmla="*/ 14 h 78"/>
                <a:gd name="T8" fmla="*/ 8 w 98"/>
                <a:gd name="T9" fmla="*/ 10 h 78"/>
                <a:gd name="T10" fmla="*/ 12 w 98"/>
                <a:gd name="T11" fmla="*/ 12 h 78"/>
                <a:gd name="T12" fmla="*/ 16 w 98"/>
                <a:gd name="T13" fmla="*/ 20 h 78"/>
                <a:gd name="T14" fmla="*/ 16 w 98"/>
                <a:gd name="T15" fmla="*/ 28 h 78"/>
                <a:gd name="T16" fmla="*/ 16 w 98"/>
                <a:gd name="T17" fmla="*/ 34 h 78"/>
                <a:gd name="T18" fmla="*/ 20 w 98"/>
                <a:gd name="T19" fmla="*/ 36 h 78"/>
                <a:gd name="T20" fmla="*/ 34 w 98"/>
                <a:gd name="T21" fmla="*/ 28 h 78"/>
                <a:gd name="T22" fmla="*/ 50 w 98"/>
                <a:gd name="T23" fmla="*/ 14 h 78"/>
                <a:gd name="T24" fmla="*/ 56 w 98"/>
                <a:gd name="T25" fmla="*/ 6 h 78"/>
                <a:gd name="T26" fmla="*/ 66 w 98"/>
                <a:gd name="T27" fmla="*/ 0 h 78"/>
                <a:gd name="T28" fmla="*/ 72 w 98"/>
                <a:gd name="T29" fmla="*/ 2 h 78"/>
                <a:gd name="T30" fmla="*/ 74 w 98"/>
                <a:gd name="T31" fmla="*/ 6 h 78"/>
                <a:gd name="T32" fmla="*/ 74 w 98"/>
                <a:gd name="T33" fmla="*/ 14 h 78"/>
                <a:gd name="T34" fmla="*/ 62 w 98"/>
                <a:gd name="T35" fmla="*/ 28 h 78"/>
                <a:gd name="T36" fmla="*/ 42 w 98"/>
                <a:gd name="T37" fmla="*/ 40 h 78"/>
                <a:gd name="T38" fmla="*/ 44 w 98"/>
                <a:gd name="T39" fmla="*/ 44 h 78"/>
                <a:gd name="T40" fmla="*/ 48 w 98"/>
                <a:gd name="T41" fmla="*/ 44 h 78"/>
                <a:gd name="T42" fmla="*/ 66 w 98"/>
                <a:gd name="T43" fmla="*/ 38 h 78"/>
                <a:gd name="T44" fmla="*/ 78 w 98"/>
                <a:gd name="T45" fmla="*/ 28 h 78"/>
                <a:gd name="T46" fmla="*/ 82 w 98"/>
                <a:gd name="T47" fmla="*/ 22 h 78"/>
                <a:gd name="T48" fmla="*/ 92 w 98"/>
                <a:gd name="T49" fmla="*/ 18 h 78"/>
                <a:gd name="T50" fmla="*/ 96 w 98"/>
                <a:gd name="T51" fmla="*/ 20 h 78"/>
                <a:gd name="T52" fmla="*/ 98 w 98"/>
                <a:gd name="T53" fmla="*/ 28 h 78"/>
                <a:gd name="T54" fmla="*/ 92 w 98"/>
                <a:gd name="T55" fmla="*/ 36 h 78"/>
                <a:gd name="T56" fmla="*/ 86 w 98"/>
                <a:gd name="T57" fmla="*/ 42 h 78"/>
                <a:gd name="T58" fmla="*/ 64 w 98"/>
                <a:gd name="T59" fmla="*/ 52 h 78"/>
                <a:gd name="T60" fmla="*/ 48 w 98"/>
                <a:gd name="T61" fmla="*/ 58 h 78"/>
                <a:gd name="T62" fmla="*/ 44 w 98"/>
                <a:gd name="T63" fmla="*/ 62 h 78"/>
                <a:gd name="T64" fmla="*/ 48 w 98"/>
                <a:gd name="T65" fmla="*/ 64 h 78"/>
                <a:gd name="T66" fmla="*/ 62 w 98"/>
                <a:gd name="T67" fmla="*/ 68 h 78"/>
                <a:gd name="T68" fmla="*/ 76 w 98"/>
                <a:gd name="T69" fmla="*/ 64 h 78"/>
                <a:gd name="T70" fmla="*/ 82 w 98"/>
                <a:gd name="T71" fmla="*/ 60 h 78"/>
                <a:gd name="T72" fmla="*/ 90 w 98"/>
                <a:gd name="T73" fmla="*/ 66 h 78"/>
                <a:gd name="T74" fmla="*/ 90 w 98"/>
                <a:gd name="T75" fmla="*/ 68 h 78"/>
                <a:gd name="T76" fmla="*/ 86 w 98"/>
                <a:gd name="T77" fmla="*/ 76 h 78"/>
                <a:gd name="T78" fmla="*/ 78 w 98"/>
                <a:gd name="T79" fmla="*/ 78 h 78"/>
                <a:gd name="T80" fmla="*/ 54 w 98"/>
                <a:gd name="T81" fmla="*/ 78 h 78"/>
                <a:gd name="T82" fmla="*/ 28 w 98"/>
                <a:gd name="T83" fmla="*/ 74 h 78"/>
                <a:gd name="T84" fmla="*/ 22 w 98"/>
                <a:gd name="T85" fmla="*/ 72 h 78"/>
                <a:gd name="T86" fmla="*/ 6 w 98"/>
                <a:gd name="T87" fmla="*/ 60 h 78"/>
                <a:gd name="T88" fmla="*/ 4 w 98"/>
                <a:gd name="T89" fmla="*/ 5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 h="78">
                  <a:moveTo>
                    <a:pt x="4" y="52"/>
                  </a:moveTo>
                  <a:lnTo>
                    <a:pt x="4" y="52"/>
                  </a:lnTo>
                  <a:lnTo>
                    <a:pt x="4" y="44"/>
                  </a:lnTo>
                  <a:lnTo>
                    <a:pt x="4" y="38"/>
                  </a:lnTo>
                  <a:lnTo>
                    <a:pt x="2" y="28"/>
                  </a:lnTo>
                  <a:lnTo>
                    <a:pt x="0" y="20"/>
                  </a:lnTo>
                  <a:lnTo>
                    <a:pt x="0" y="14"/>
                  </a:lnTo>
                  <a:lnTo>
                    <a:pt x="4" y="10"/>
                  </a:lnTo>
                  <a:lnTo>
                    <a:pt x="8" y="10"/>
                  </a:lnTo>
                  <a:lnTo>
                    <a:pt x="12" y="12"/>
                  </a:lnTo>
                  <a:lnTo>
                    <a:pt x="14" y="14"/>
                  </a:lnTo>
                  <a:lnTo>
                    <a:pt x="16" y="20"/>
                  </a:lnTo>
                  <a:lnTo>
                    <a:pt x="16" y="28"/>
                  </a:lnTo>
                  <a:lnTo>
                    <a:pt x="16" y="32"/>
                  </a:lnTo>
                  <a:lnTo>
                    <a:pt x="16" y="34"/>
                  </a:lnTo>
                  <a:lnTo>
                    <a:pt x="20" y="36"/>
                  </a:lnTo>
                  <a:lnTo>
                    <a:pt x="26" y="34"/>
                  </a:lnTo>
                  <a:lnTo>
                    <a:pt x="34" y="28"/>
                  </a:lnTo>
                  <a:lnTo>
                    <a:pt x="44" y="20"/>
                  </a:lnTo>
                  <a:lnTo>
                    <a:pt x="50" y="14"/>
                  </a:lnTo>
                  <a:lnTo>
                    <a:pt x="56" y="6"/>
                  </a:lnTo>
                  <a:lnTo>
                    <a:pt x="62" y="2"/>
                  </a:lnTo>
                  <a:lnTo>
                    <a:pt x="66" y="0"/>
                  </a:lnTo>
                  <a:lnTo>
                    <a:pt x="68" y="0"/>
                  </a:lnTo>
                  <a:lnTo>
                    <a:pt x="72" y="2"/>
                  </a:lnTo>
                  <a:lnTo>
                    <a:pt x="74" y="6"/>
                  </a:lnTo>
                  <a:lnTo>
                    <a:pt x="74" y="10"/>
                  </a:lnTo>
                  <a:lnTo>
                    <a:pt x="74" y="14"/>
                  </a:lnTo>
                  <a:lnTo>
                    <a:pt x="70" y="20"/>
                  </a:lnTo>
                  <a:lnTo>
                    <a:pt x="62" y="28"/>
                  </a:lnTo>
                  <a:lnTo>
                    <a:pt x="42" y="40"/>
                  </a:lnTo>
                  <a:lnTo>
                    <a:pt x="42" y="42"/>
                  </a:lnTo>
                  <a:lnTo>
                    <a:pt x="44" y="44"/>
                  </a:lnTo>
                  <a:lnTo>
                    <a:pt x="48" y="44"/>
                  </a:lnTo>
                  <a:lnTo>
                    <a:pt x="60" y="40"/>
                  </a:lnTo>
                  <a:lnTo>
                    <a:pt x="66" y="38"/>
                  </a:lnTo>
                  <a:lnTo>
                    <a:pt x="72" y="34"/>
                  </a:lnTo>
                  <a:lnTo>
                    <a:pt x="78" y="28"/>
                  </a:lnTo>
                  <a:lnTo>
                    <a:pt x="82" y="22"/>
                  </a:lnTo>
                  <a:lnTo>
                    <a:pt x="88" y="20"/>
                  </a:lnTo>
                  <a:lnTo>
                    <a:pt x="92" y="18"/>
                  </a:lnTo>
                  <a:lnTo>
                    <a:pt x="96" y="20"/>
                  </a:lnTo>
                  <a:lnTo>
                    <a:pt x="98" y="24"/>
                  </a:lnTo>
                  <a:lnTo>
                    <a:pt x="98" y="28"/>
                  </a:lnTo>
                  <a:lnTo>
                    <a:pt x="96" y="32"/>
                  </a:lnTo>
                  <a:lnTo>
                    <a:pt x="92" y="36"/>
                  </a:lnTo>
                  <a:lnTo>
                    <a:pt x="86" y="42"/>
                  </a:lnTo>
                  <a:lnTo>
                    <a:pt x="76" y="46"/>
                  </a:lnTo>
                  <a:lnTo>
                    <a:pt x="64" y="52"/>
                  </a:lnTo>
                  <a:lnTo>
                    <a:pt x="48" y="58"/>
                  </a:lnTo>
                  <a:lnTo>
                    <a:pt x="44" y="60"/>
                  </a:lnTo>
                  <a:lnTo>
                    <a:pt x="44" y="62"/>
                  </a:lnTo>
                  <a:lnTo>
                    <a:pt x="48" y="64"/>
                  </a:lnTo>
                  <a:lnTo>
                    <a:pt x="54" y="66"/>
                  </a:lnTo>
                  <a:lnTo>
                    <a:pt x="62" y="68"/>
                  </a:lnTo>
                  <a:lnTo>
                    <a:pt x="70" y="66"/>
                  </a:lnTo>
                  <a:lnTo>
                    <a:pt x="76" y="64"/>
                  </a:lnTo>
                  <a:lnTo>
                    <a:pt x="82" y="60"/>
                  </a:lnTo>
                  <a:lnTo>
                    <a:pt x="88" y="62"/>
                  </a:lnTo>
                  <a:lnTo>
                    <a:pt x="90" y="66"/>
                  </a:lnTo>
                  <a:lnTo>
                    <a:pt x="90" y="68"/>
                  </a:lnTo>
                  <a:lnTo>
                    <a:pt x="90" y="72"/>
                  </a:lnTo>
                  <a:lnTo>
                    <a:pt x="86" y="76"/>
                  </a:lnTo>
                  <a:lnTo>
                    <a:pt x="82" y="78"/>
                  </a:lnTo>
                  <a:lnTo>
                    <a:pt x="78" y="78"/>
                  </a:lnTo>
                  <a:lnTo>
                    <a:pt x="54" y="78"/>
                  </a:lnTo>
                  <a:lnTo>
                    <a:pt x="38" y="76"/>
                  </a:lnTo>
                  <a:lnTo>
                    <a:pt x="28" y="74"/>
                  </a:lnTo>
                  <a:lnTo>
                    <a:pt x="22" y="72"/>
                  </a:lnTo>
                  <a:lnTo>
                    <a:pt x="10" y="64"/>
                  </a:lnTo>
                  <a:lnTo>
                    <a:pt x="6" y="60"/>
                  </a:lnTo>
                  <a:lnTo>
                    <a:pt x="4" y="58"/>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9"/>
            <p:cNvSpPr>
              <a:spLocks/>
            </p:cNvSpPr>
            <p:nvPr/>
          </p:nvSpPr>
          <p:spPr bwMode="auto">
            <a:xfrm>
              <a:off x="3757" y="2322"/>
              <a:ext cx="138" cy="124"/>
            </a:xfrm>
            <a:custGeom>
              <a:avLst/>
              <a:gdLst>
                <a:gd name="T0" fmla="*/ 134 w 138"/>
                <a:gd name="T1" fmla="*/ 102 h 124"/>
                <a:gd name="T2" fmla="*/ 134 w 138"/>
                <a:gd name="T3" fmla="*/ 102 h 124"/>
                <a:gd name="T4" fmla="*/ 118 w 138"/>
                <a:gd name="T5" fmla="*/ 98 h 124"/>
                <a:gd name="T6" fmla="*/ 102 w 138"/>
                <a:gd name="T7" fmla="*/ 92 h 124"/>
                <a:gd name="T8" fmla="*/ 80 w 138"/>
                <a:gd name="T9" fmla="*/ 84 h 124"/>
                <a:gd name="T10" fmla="*/ 60 w 138"/>
                <a:gd name="T11" fmla="*/ 70 h 124"/>
                <a:gd name="T12" fmla="*/ 50 w 138"/>
                <a:gd name="T13" fmla="*/ 62 h 124"/>
                <a:gd name="T14" fmla="*/ 40 w 138"/>
                <a:gd name="T15" fmla="*/ 52 h 124"/>
                <a:gd name="T16" fmla="*/ 30 w 138"/>
                <a:gd name="T17" fmla="*/ 42 h 124"/>
                <a:gd name="T18" fmla="*/ 24 w 138"/>
                <a:gd name="T19" fmla="*/ 30 h 124"/>
                <a:gd name="T20" fmla="*/ 18 w 138"/>
                <a:gd name="T21" fmla="*/ 16 h 124"/>
                <a:gd name="T22" fmla="*/ 12 w 138"/>
                <a:gd name="T23" fmla="*/ 0 h 124"/>
                <a:gd name="T24" fmla="*/ 12 w 138"/>
                <a:gd name="T25" fmla="*/ 0 h 124"/>
                <a:gd name="T26" fmla="*/ 8 w 138"/>
                <a:gd name="T27" fmla="*/ 2 h 124"/>
                <a:gd name="T28" fmla="*/ 2 w 138"/>
                <a:gd name="T29" fmla="*/ 6 h 124"/>
                <a:gd name="T30" fmla="*/ 0 w 138"/>
                <a:gd name="T31" fmla="*/ 14 h 124"/>
                <a:gd name="T32" fmla="*/ 0 w 138"/>
                <a:gd name="T33" fmla="*/ 14 h 124"/>
                <a:gd name="T34" fmla="*/ 0 w 138"/>
                <a:gd name="T35" fmla="*/ 22 h 124"/>
                <a:gd name="T36" fmla="*/ 6 w 138"/>
                <a:gd name="T37" fmla="*/ 36 h 124"/>
                <a:gd name="T38" fmla="*/ 16 w 138"/>
                <a:gd name="T39" fmla="*/ 52 h 124"/>
                <a:gd name="T40" fmla="*/ 30 w 138"/>
                <a:gd name="T41" fmla="*/ 70 h 124"/>
                <a:gd name="T42" fmla="*/ 48 w 138"/>
                <a:gd name="T43" fmla="*/ 88 h 124"/>
                <a:gd name="T44" fmla="*/ 60 w 138"/>
                <a:gd name="T45" fmla="*/ 96 h 124"/>
                <a:gd name="T46" fmla="*/ 72 w 138"/>
                <a:gd name="T47" fmla="*/ 104 h 124"/>
                <a:gd name="T48" fmla="*/ 84 w 138"/>
                <a:gd name="T49" fmla="*/ 110 h 124"/>
                <a:gd name="T50" fmla="*/ 98 w 138"/>
                <a:gd name="T51" fmla="*/ 116 h 124"/>
                <a:gd name="T52" fmla="*/ 112 w 138"/>
                <a:gd name="T53" fmla="*/ 122 h 124"/>
                <a:gd name="T54" fmla="*/ 128 w 138"/>
                <a:gd name="T55" fmla="*/ 124 h 124"/>
                <a:gd name="T56" fmla="*/ 128 w 138"/>
                <a:gd name="T57" fmla="*/ 124 h 124"/>
                <a:gd name="T58" fmla="*/ 132 w 138"/>
                <a:gd name="T59" fmla="*/ 124 h 124"/>
                <a:gd name="T60" fmla="*/ 136 w 138"/>
                <a:gd name="T61" fmla="*/ 120 h 124"/>
                <a:gd name="T62" fmla="*/ 138 w 138"/>
                <a:gd name="T63" fmla="*/ 118 h 124"/>
                <a:gd name="T64" fmla="*/ 138 w 138"/>
                <a:gd name="T65" fmla="*/ 114 h 124"/>
                <a:gd name="T66" fmla="*/ 138 w 138"/>
                <a:gd name="T67" fmla="*/ 108 h 124"/>
                <a:gd name="T68" fmla="*/ 134 w 138"/>
                <a:gd name="T69" fmla="*/ 102 h 124"/>
                <a:gd name="T70" fmla="*/ 134 w 138"/>
                <a:gd name="T71" fmla="*/ 102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8" h="124">
                  <a:moveTo>
                    <a:pt x="134" y="102"/>
                  </a:moveTo>
                  <a:lnTo>
                    <a:pt x="134" y="102"/>
                  </a:lnTo>
                  <a:lnTo>
                    <a:pt x="118" y="98"/>
                  </a:lnTo>
                  <a:lnTo>
                    <a:pt x="102" y="92"/>
                  </a:lnTo>
                  <a:lnTo>
                    <a:pt x="80" y="84"/>
                  </a:lnTo>
                  <a:lnTo>
                    <a:pt x="60" y="70"/>
                  </a:lnTo>
                  <a:lnTo>
                    <a:pt x="50" y="62"/>
                  </a:lnTo>
                  <a:lnTo>
                    <a:pt x="40" y="52"/>
                  </a:lnTo>
                  <a:lnTo>
                    <a:pt x="30" y="42"/>
                  </a:lnTo>
                  <a:lnTo>
                    <a:pt x="24" y="30"/>
                  </a:lnTo>
                  <a:lnTo>
                    <a:pt x="18" y="16"/>
                  </a:lnTo>
                  <a:lnTo>
                    <a:pt x="12" y="0"/>
                  </a:lnTo>
                  <a:lnTo>
                    <a:pt x="8" y="2"/>
                  </a:lnTo>
                  <a:lnTo>
                    <a:pt x="2" y="6"/>
                  </a:lnTo>
                  <a:lnTo>
                    <a:pt x="0" y="14"/>
                  </a:lnTo>
                  <a:lnTo>
                    <a:pt x="0" y="22"/>
                  </a:lnTo>
                  <a:lnTo>
                    <a:pt x="6" y="36"/>
                  </a:lnTo>
                  <a:lnTo>
                    <a:pt x="16" y="52"/>
                  </a:lnTo>
                  <a:lnTo>
                    <a:pt x="30" y="70"/>
                  </a:lnTo>
                  <a:lnTo>
                    <a:pt x="48" y="88"/>
                  </a:lnTo>
                  <a:lnTo>
                    <a:pt x="60" y="96"/>
                  </a:lnTo>
                  <a:lnTo>
                    <a:pt x="72" y="104"/>
                  </a:lnTo>
                  <a:lnTo>
                    <a:pt x="84" y="110"/>
                  </a:lnTo>
                  <a:lnTo>
                    <a:pt x="98" y="116"/>
                  </a:lnTo>
                  <a:lnTo>
                    <a:pt x="112" y="122"/>
                  </a:lnTo>
                  <a:lnTo>
                    <a:pt x="128" y="124"/>
                  </a:lnTo>
                  <a:lnTo>
                    <a:pt x="132" y="124"/>
                  </a:lnTo>
                  <a:lnTo>
                    <a:pt x="136" y="120"/>
                  </a:lnTo>
                  <a:lnTo>
                    <a:pt x="138" y="118"/>
                  </a:lnTo>
                  <a:lnTo>
                    <a:pt x="138" y="114"/>
                  </a:lnTo>
                  <a:lnTo>
                    <a:pt x="138" y="108"/>
                  </a:lnTo>
                  <a:lnTo>
                    <a:pt x="13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0"/>
            <p:cNvSpPr>
              <a:spLocks/>
            </p:cNvSpPr>
            <p:nvPr/>
          </p:nvSpPr>
          <p:spPr bwMode="auto">
            <a:xfrm>
              <a:off x="3679" y="2252"/>
              <a:ext cx="116" cy="90"/>
            </a:xfrm>
            <a:custGeom>
              <a:avLst/>
              <a:gdLst>
                <a:gd name="T0" fmla="*/ 96 w 116"/>
                <a:gd name="T1" fmla="*/ 80 h 90"/>
                <a:gd name="T2" fmla="*/ 100 w 116"/>
                <a:gd name="T3" fmla="*/ 64 h 90"/>
                <a:gd name="T4" fmla="*/ 106 w 116"/>
                <a:gd name="T5" fmla="*/ 56 h 90"/>
                <a:gd name="T6" fmla="*/ 116 w 116"/>
                <a:gd name="T7" fmla="*/ 42 h 90"/>
                <a:gd name="T8" fmla="*/ 108 w 116"/>
                <a:gd name="T9" fmla="*/ 34 h 90"/>
                <a:gd name="T10" fmla="*/ 104 w 116"/>
                <a:gd name="T11" fmla="*/ 34 h 90"/>
                <a:gd name="T12" fmla="*/ 96 w 116"/>
                <a:gd name="T13" fmla="*/ 42 h 90"/>
                <a:gd name="T14" fmla="*/ 92 w 116"/>
                <a:gd name="T15" fmla="*/ 50 h 90"/>
                <a:gd name="T16" fmla="*/ 90 w 116"/>
                <a:gd name="T17" fmla="*/ 56 h 90"/>
                <a:gd name="T18" fmla="*/ 86 w 116"/>
                <a:gd name="T19" fmla="*/ 56 h 90"/>
                <a:gd name="T20" fmla="*/ 74 w 116"/>
                <a:gd name="T21" fmla="*/ 42 h 90"/>
                <a:gd name="T22" fmla="*/ 66 w 116"/>
                <a:gd name="T23" fmla="*/ 20 h 90"/>
                <a:gd name="T24" fmla="*/ 62 w 116"/>
                <a:gd name="T25" fmla="*/ 10 h 90"/>
                <a:gd name="T26" fmla="*/ 56 w 116"/>
                <a:gd name="T27" fmla="*/ 0 h 90"/>
                <a:gd name="T28" fmla="*/ 50 w 116"/>
                <a:gd name="T29" fmla="*/ 0 h 90"/>
                <a:gd name="T30" fmla="*/ 46 w 116"/>
                <a:gd name="T31" fmla="*/ 2 h 90"/>
                <a:gd name="T32" fmla="*/ 42 w 116"/>
                <a:gd name="T33" fmla="*/ 10 h 90"/>
                <a:gd name="T34" fmla="*/ 48 w 116"/>
                <a:gd name="T35" fmla="*/ 28 h 90"/>
                <a:gd name="T36" fmla="*/ 62 w 116"/>
                <a:gd name="T37" fmla="*/ 50 h 90"/>
                <a:gd name="T38" fmla="*/ 60 w 116"/>
                <a:gd name="T39" fmla="*/ 54 h 90"/>
                <a:gd name="T40" fmla="*/ 54 w 116"/>
                <a:gd name="T41" fmla="*/ 52 h 90"/>
                <a:gd name="T42" fmla="*/ 38 w 116"/>
                <a:gd name="T43" fmla="*/ 36 h 90"/>
                <a:gd name="T44" fmla="*/ 32 w 116"/>
                <a:gd name="T45" fmla="*/ 22 h 90"/>
                <a:gd name="T46" fmla="*/ 30 w 116"/>
                <a:gd name="T47" fmla="*/ 16 h 90"/>
                <a:gd name="T48" fmla="*/ 22 w 116"/>
                <a:gd name="T49" fmla="*/ 6 h 90"/>
                <a:gd name="T50" fmla="*/ 18 w 116"/>
                <a:gd name="T51" fmla="*/ 6 h 90"/>
                <a:gd name="T52" fmla="*/ 12 w 116"/>
                <a:gd name="T53" fmla="*/ 12 h 90"/>
                <a:gd name="T54" fmla="*/ 12 w 116"/>
                <a:gd name="T55" fmla="*/ 24 h 90"/>
                <a:gd name="T56" fmla="*/ 18 w 116"/>
                <a:gd name="T57" fmla="*/ 32 h 90"/>
                <a:gd name="T58" fmla="*/ 34 w 116"/>
                <a:gd name="T59" fmla="*/ 52 h 90"/>
                <a:gd name="T60" fmla="*/ 48 w 116"/>
                <a:gd name="T61" fmla="*/ 64 h 90"/>
                <a:gd name="T62" fmla="*/ 50 w 116"/>
                <a:gd name="T63" fmla="*/ 70 h 90"/>
                <a:gd name="T64" fmla="*/ 46 w 116"/>
                <a:gd name="T65" fmla="*/ 72 h 90"/>
                <a:gd name="T66" fmla="*/ 30 w 116"/>
                <a:gd name="T67" fmla="*/ 70 h 90"/>
                <a:gd name="T68" fmla="*/ 16 w 116"/>
                <a:gd name="T69" fmla="*/ 58 h 90"/>
                <a:gd name="T70" fmla="*/ 12 w 116"/>
                <a:gd name="T71" fmla="*/ 54 h 90"/>
                <a:gd name="T72" fmla="*/ 2 w 116"/>
                <a:gd name="T73" fmla="*/ 54 h 90"/>
                <a:gd name="T74" fmla="*/ 2 w 116"/>
                <a:gd name="T75" fmla="*/ 56 h 90"/>
                <a:gd name="T76" fmla="*/ 2 w 116"/>
                <a:gd name="T77" fmla="*/ 66 h 90"/>
                <a:gd name="T78" fmla="*/ 10 w 116"/>
                <a:gd name="T79" fmla="*/ 72 h 90"/>
                <a:gd name="T80" fmla="*/ 34 w 116"/>
                <a:gd name="T81" fmla="*/ 84 h 90"/>
                <a:gd name="T82" fmla="*/ 60 w 116"/>
                <a:gd name="T83" fmla="*/ 90 h 90"/>
                <a:gd name="T84" fmla="*/ 70 w 116"/>
                <a:gd name="T85" fmla="*/ 90 h 90"/>
                <a:gd name="T86" fmla="*/ 90 w 116"/>
                <a:gd name="T87" fmla="*/ 88 h 90"/>
                <a:gd name="T88" fmla="*/ 96 w 116"/>
                <a:gd name="T89" fmla="*/ 80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6" h="90">
                  <a:moveTo>
                    <a:pt x="96" y="80"/>
                  </a:moveTo>
                  <a:lnTo>
                    <a:pt x="96" y="80"/>
                  </a:lnTo>
                  <a:lnTo>
                    <a:pt x="98" y="72"/>
                  </a:lnTo>
                  <a:lnTo>
                    <a:pt x="100" y="64"/>
                  </a:lnTo>
                  <a:lnTo>
                    <a:pt x="106" y="56"/>
                  </a:lnTo>
                  <a:lnTo>
                    <a:pt x="112" y="48"/>
                  </a:lnTo>
                  <a:lnTo>
                    <a:pt x="116" y="42"/>
                  </a:lnTo>
                  <a:lnTo>
                    <a:pt x="114" y="36"/>
                  </a:lnTo>
                  <a:lnTo>
                    <a:pt x="108" y="34"/>
                  </a:lnTo>
                  <a:lnTo>
                    <a:pt x="104" y="34"/>
                  </a:lnTo>
                  <a:lnTo>
                    <a:pt x="100" y="36"/>
                  </a:lnTo>
                  <a:lnTo>
                    <a:pt x="96" y="42"/>
                  </a:lnTo>
                  <a:lnTo>
                    <a:pt x="92" y="50"/>
                  </a:lnTo>
                  <a:lnTo>
                    <a:pt x="92" y="54"/>
                  </a:lnTo>
                  <a:lnTo>
                    <a:pt x="90" y="56"/>
                  </a:lnTo>
                  <a:lnTo>
                    <a:pt x="86" y="56"/>
                  </a:lnTo>
                  <a:lnTo>
                    <a:pt x="80" y="50"/>
                  </a:lnTo>
                  <a:lnTo>
                    <a:pt x="74" y="42"/>
                  </a:lnTo>
                  <a:lnTo>
                    <a:pt x="68" y="30"/>
                  </a:lnTo>
                  <a:lnTo>
                    <a:pt x="66" y="20"/>
                  </a:lnTo>
                  <a:lnTo>
                    <a:pt x="62" y="10"/>
                  </a:lnTo>
                  <a:lnTo>
                    <a:pt x="58" y="2"/>
                  </a:lnTo>
                  <a:lnTo>
                    <a:pt x="56" y="0"/>
                  </a:lnTo>
                  <a:lnTo>
                    <a:pt x="52" y="0"/>
                  </a:lnTo>
                  <a:lnTo>
                    <a:pt x="50" y="0"/>
                  </a:lnTo>
                  <a:lnTo>
                    <a:pt x="46" y="2"/>
                  </a:lnTo>
                  <a:lnTo>
                    <a:pt x="44" y="6"/>
                  </a:lnTo>
                  <a:lnTo>
                    <a:pt x="42" y="10"/>
                  </a:lnTo>
                  <a:lnTo>
                    <a:pt x="44" y="18"/>
                  </a:lnTo>
                  <a:lnTo>
                    <a:pt x="48" y="28"/>
                  </a:lnTo>
                  <a:lnTo>
                    <a:pt x="62" y="50"/>
                  </a:lnTo>
                  <a:lnTo>
                    <a:pt x="62" y="54"/>
                  </a:lnTo>
                  <a:lnTo>
                    <a:pt x="60" y="54"/>
                  </a:lnTo>
                  <a:lnTo>
                    <a:pt x="54" y="52"/>
                  </a:lnTo>
                  <a:lnTo>
                    <a:pt x="44" y="44"/>
                  </a:lnTo>
                  <a:lnTo>
                    <a:pt x="38" y="36"/>
                  </a:lnTo>
                  <a:lnTo>
                    <a:pt x="34" y="30"/>
                  </a:lnTo>
                  <a:lnTo>
                    <a:pt x="32" y="22"/>
                  </a:lnTo>
                  <a:lnTo>
                    <a:pt x="30" y="16"/>
                  </a:lnTo>
                  <a:lnTo>
                    <a:pt x="26" y="10"/>
                  </a:lnTo>
                  <a:lnTo>
                    <a:pt x="22" y="6"/>
                  </a:lnTo>
                  <a:lnTo>
                    <a:pt x="18" y="6"/>
                  </a:lnTo>
                  <a:lnTo>
                    <a:pt x="14" y="10"/>
                  </a:lnTo>
                  <a:lnTo>
                    <a:pt x="12" y="12"/>
                  </a:lnTo>
                  <a:lnTo>
                    <a:pt x="10" y="18"/>
                  </a:lnTo>
                  <a:lnTo>
                    <a:pt x="12" y="24"/>
                  </a:lnTo>
                  <a:lnTo>
                    <a:pt x="18" y="32"/>
                  </a:lnTo>
                  <a:lnTo>
                    <a:pt x="24" y="42"/>
                  </a:lnTo>
                  <a:lnTo>
                    <a:pt x="34" y="52"/>
                  </a:lnTo>
                  <a:lnTo>
                    <a:pt x="48" y="64"/>
                  </a:lnTo>
                  <a:lnTo>
                    <a:pt x="52" y="68"/>
                  </a:lnTo>
                  <a:lnTo>
                    <a:pt x="50" y="70"/>
                  </a:lnTo>
                  <a:lnTo>
                    <a:pt x="46" y="72"/>
                  </a:lnTo>
                  <a:lnTo>
                    <a:pt x="38" y="72"/>
                  </a:lnTo>
                  <a:lnTo>
                    <a:pt x="30" y="70"/>
                  </a:lnTo>
                  <a:lnTo>
                    <a:pt x="22" y="64"/>
                  </a:lnTo>
                  <a:lnTo>
                    <a:pt x="16" y="58"/>
                  </a:lnTo>
                  <a:lnTo>
                    <a:pt x="12" y="54"/>
                  </a:lnTo>
                  <a:lnTo>
                    <a:pt x="8" y="52"/>
                  </a:lnTo>
                  <a:lnTo>
                    <a:pt x="2" y="54"/>
                  </a:lnTo>
                  <a:lnTo>
                    <a:pt x="2" y="56"/>
                  </a:lnTo>
                  <a:lnTo>
                    <a:pt x="0" y="62"/>
                  </a:lnTo>
                  <a:lnTo>
                    <a:pt x="2" y="66"/>
                  </a:lnTo>
                  <a:lnTo>
                    <a:pt x="4" y="70"/>
                  </a:lnTo>
                  <a:lnTo>
                    <a:pt x="10" y="72"/>
                  </a:lnTo>
                  <a:lnTo>
                    <a:pt x="34" y="84"/>
                  </a:lnTo>
                  <a:lnTo>
                    <a:pt x="50" y="90"/>
                  </a:lnTo>
                  <a:lnTo>
                    <a:pt x="60" y="90"/>
                  </a:lnTo>
                  <a:lnTo>
                    <a:pt x="70" y="90"/>
                  </a:lnTo>
                  <a:lnTo>
                    <a:pt x="84" y="90"/>
                  </a:lnTo>
                  <a:lnTo>
                    <a:pt x="90" y="88"/>
                  </a:lnTo>
                  <a:lnTo>
                    <a:pt x="94" y="84"/>
                  </a:lnTo>
                  <a:lnTo>
                    <a:pt x="9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21"/>
            <p:cNvSpPr>
              <a:spLocks/>
            </p:cNvSpPr>
            <p:nvPr/>
          </p:nvSpPr>
          <p:spPr bwMode="auto">
            <a:xfrm>
              <a:off x="3813" y="2180"/>
              <a:ext cx="864" cy="608"/>
            </a:xfrm>
            <a:custGeom>
              <a:avLst/>
              <a:gdLst>
                <a:gd name="T0" fmla="*/ 744 w 864"/>
                <a:gd name="T1" fmla="*/ 608 h 608"/>
                <a:gd name="T2" fmla="*/ 860 w 864"/>
                <a:gd name="T3" fmla="*/ 318 h 608"/>
                <a:gd name="T4" fmla="*/ 860 w 864"/>
                <a:gd name="T5" fmla="*/ 318 h 608"/>
                <a:gd name="T6" fmla="*/ 862 w 864"/>
                <a:gd name="T7" fmla="*/ 308 h 608"/>
                <a:gd name="T8" fmla="*/ 864 w 864"/>
                <a:gd name="T9" fmla="*/ 298 h 608"/>
                <a:gd name="T10" fmla="*/ 862 w 864"/>
                <a:gd name="T11" fmla="*/ 288 h 608"/>
                <a:gd name="T12" fmla="*/ 858 w 864"/>
                <a:gd name="T13" fmla="*/ 278 h 608"/>
                <a:gd name="T14" fmla="*/ 852 w 864"/>
                <a:gd name="T15" fmla="*/ 270 h 608"/>
                <a:gd name="T16" fmla="*/ 846 w 864"/>
                <a:gd name="T17" fmla="*/ 262 h 608"/>
                <a:gd name="T18" fmla="*/ 838 w 864"/>
                <a:gd name="T19" fmla="*/ 256 h 608"/>
                <a:gd name="T20" fmla="*/ 828 w 864"/>
                <a:gd name="T21" fmla="*/ 250 h 608"/>
                <a:gd name="T22" fmla="*/ 208 w 864"/>
                <a:gd name="T23" fmla="*/ 4 h 608"/>
                <a:gd name="T24" fmla="*/ 208 w 864"/>
                <a:gd name="T25" fmla="*/ 4 h 608"/>
                <a:gd name="T26" fmla="*/ 196 w 864"/>
                <a:gd name="T27" fmla="*/ 2 h 608"/>
                <a:gd name="T28" fmla="*/ 186 w 864"/>
                <a:gd name="T29" fmla="*/ 0 h 608"/>
                <a:gd name="T30" fmla="*/ 176 w 864"/>
                <a:gd name="T31" fmla="*/ 2 h 608"/>
                <a:gd name="T32" fmla="*/ 166 w 864"/>
                <a:gd name="T33" fmla="*/ 4 h 608"/>
                <a:gd name="T34" fmla="*/ 156 w 864"/>
                <a:gd name="T35" fmla="*/ 8 h 608"/>
                <a:gd name="T36" fmla="*/ 148 w 864"/>
                <a:gd name="T37" fmla="*/ 14 h 608"/>
                <a:gd name="T38" fmla="*/ 142 w 864"/>
                <a:gd name="T39" fmla="*/ 22 h 608"/>
                <a:gd name="T40" fmla="*/ 136 w 864"/>
                <a:gd name="T41" fmla="*/ 32 h 608"/>
                <a:gd name="T42" fmla="*/ 2 w 864"/>
                <a:gd name="T43" fmla="*/ 368 h 608"/>
                <a:gd name="T44" fmla="*/ 2 w 864"/>
                <a:gd name="T45" fmla="*/ 368 h 608"/>
                <a:gd name="T46" fmla="*/ 0 w 864"/>
                <a:gd name="T47" fmla="*/ 376 h 608"/>
                <a:gd name="T48" fmla="*/ 0 w 864"/>
                <a:gd name="T49" fmla="*/ 384 h 608"/>
                <a:gd name="T50" fmla="*/ 0 w 864"/>
                <a:gd name="T51" fmla="*/ 392 h 608"/>
                <a:gd name="T52" fmla="*/ 2 w 864"/>
                <a:gd name="T53" fmla="*/ 400 h 608"/>
                <a:gd name="T54" fmla="*/ 2 w 864"/>
                <a:gd name="T55" fmla="*/ 400 h 608"/>
                <a:gd name="T56" fmla="*/ 26 w 864"/>
                <a:gd name="T57" fmla="*/ 388 h 608"/>
                <a:gd name="T58" fmla="*/ 50 w 864"/>
                <a:gd name="T59" fmla="*/ 378 h 608"/>
                <a:gd name="T60" fmla="*/ 74 w 864"/>
                <a:gd name="T61" fmla="*/ 372 h 608"/>
                <a:gd name="T62" fmla="*/ 98 w 864"/>
                <a:gd name="T63" fmla="*/ 366 h 608"/>
                <a:gd name="T64" fmla="*/ 122 w 864"/>
                <a:gd name="T65" fmla="*/ 362 h 608"/>
                <a:gd name="T66" fmla="*/ 146 w 864"/>
                <a:gd name="T67" fmla="*/ 358 h 608"/>
                <a:gd name="T68" fmla="*/ 170 w 864"/>
                <a:gd name="T69" fmla="*/ 358 h 608"/>
                <a:gd name="T70" fmla="*/ 194 w 864"/>
                <a:gd name="T71" fmla="*/ 358 h 608"/>
                <a:gd name="T72" fmla="*/ 218 w 864"/>
                <a:gd name="T73" fmla="*/ 360 h 608"/>
                <a:gd name="T74" fmla="*/ 242 w 864"/>
                <a:gd name="T75" fmla="*/ 364 h 608"/>
                <a:gd name="T76" fmla="*/ 290 w 864"/>
                <a:gd name="T77" fmla="*/ 374 h 608"/>
                <a:gd name="T78" fmla="*/ 336 w 864"/>
                <a:gd name="T79" fmla="*/ 388 h 608"/>
                <a:gd name="T80" fmla="*/ 384 w 864"/>
                <a:gd name="T81" fmla="*/ 406 h 608"/>
                <a:gd name="T82" fmla="*/ 430 w 864"/>
                <a:gd name="T83" fmla="*/ 426 h 608"/>
                <a:gd name="T84" fmla="*/ 476 w 864"/>
                <a:gd name="T85" fmla="*/ 450 h 608"/>
                <a:gd name="T86" fmla="*/ 522 w 864"/>
                <a:gd name="T87" fmla="*/ 476 h 608"/>
                <a:gd name="T88" fmla="*/ 568 w 864"/>
                <a:gd name="T89" fmla="*/ 502 h 608"/>
                <a:gd name="T90" fmla="*/ 656 w 864"/>
                <a:gd name="T91" fmla="*/ 556 h 608"/>
                <a:gd name="T92" fmla="*/ 744 w 864"/>
                <a:gd name="T93" fmla="*/ 608 h 608"/>
                <a:gd name="T94" fmla="*/ 744 w 864"/>
                <a:gd name="T95" fmla="*/ 608 h 6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4" h="608">
                  <a:moveTo>
                    <a:pt x="744" y="608"/>
                  </a:moveTo>
                  <a:lnTo>
                    <a:pt x="860" y="318"/>
                  </a:lnTo>
                  <a:lnTo>
                    <a:pt x="862" y="308"/>
                  </a:lnTo>
                  <a:lnTo>
                    <a:pt x="864" y="298"/>
                  </a:lnTo>
                  <a:lnTo>
                    <a:pt x="862" y="288"/>
                  </a:lnTo>
                  <a:lnTo>
                    <a:pt x="858" y="278"/>
                  </a:lnTo>
                  <a:lnTo>
                    <a:pt x="852" y="270"/>
                  </a:lnTo>
                  <a:lnTo>
                    <a:pt x="846" y="262"/>
                  </a:lnTo>
                  <a:lnTo>
                    <a:pt x="838" y="256"/>
                  </a:lnTo>
                  <a:lnTo>
                    <a:pt x="828" y="250"/>
                  </a:lnTo>
                  <a:lnTo>
                    <a:pt x="208" y="4"/>
                  </a:lnTo>
                  <a:lnTo>
                    <a:pt x="196" y="2"/>
                  </a:lnTo>
                  <a:lnTo>
                    <a:pt x="186" y="0"/>
                  </a:lnTo>
                  <a:lnTo>
                    <a:pt x="176" y="2"/>
                  </a:lnTo>
                  <a:lnTo>
                    <a:pt x="166" y="4"/>
                  </a:lnTo>
                  <a:lnTo>
                    <a:pt x="156" y="8"/>
                  </a:lnTo>
                  <a:lnTo>
                    <a:pt x="148" y="14"/>
                  </a:lnTo>
                  <a:lnTo>
                    <a:pt x="142" y="22"/>
                  </a:lnTo>
                  <a:lnTo>
                    <a:pt x="136" y="32"/>
                  </a:lnTo>
                  <a:lnTo>
                    <a:pt x="2" y="368"/>
                  </a:lnTo>
                  <a:lnTo>
                    <a:pt x="0" y="376"/>
                  </a:lnTo>
                  <a:lnTo>
                    <a:pt x="0" y="384"/>
                  </a:lnTo>
                  <a:lnTo>
                    <a:pt x="0" y="392"/>
                  </a:lnTo>
                  <a:lnTo>
                    <a:pt x="2" y="400"/>
                  </a:lnTo>
                  <a:lnTo>
                    <a:pt x="26" y="388"/>
                  </a:lnTo>
                  <a:lnTo>
                    <a:pt x="50" y="378"/>
                  </a:lnTo>
                  <a:lnTo>
                    <a:pt x="74" y="372"/>
                  </a:lnTo>
                  <a:lnTo>
                    <a:pt x="98" y="366"/>
                  </a:lnTo>
                  <a:lnTo>
                    <a:pt x="122" y="362"/>
                  </a:lnTo>
                  <a:lnTo>
                    <a:pt x="146" y="358"/>
                  </a:lnTo>
                  <a:lnTo>
                    <a:pt x="170" y="358"/>
                  </a:lnTo>
                  <a:lnTo>
                    <a:pt x="194" y="358"/>
                  </a:lnTo>
                  <a:lnTo>
                    <a:pt x="218" y="360"/>
                  </a:lnTo>
                  <a:lnTo>
                    <a:pt x="242" y="364"/>
                  </a:lnTo>
                  <a:lnTo>
                    <a:pt x="290" y="374"/>
                  </a:lnTo>
                  <a:lnTo>
                    <a:pt x="336" y="388"/>
                  </a:lnTo>
                  <a:lnTo>
                    <a:pt x="384" y="406"/>
                  </a:lnTo>
                  <a:lnTo>
                    <a:pt x="430" y="426"/>
                  </a:lnTo>
                  <a:lnTo>
                    <a:pt x="476" y="450"/>
                  </a:lnTo>
                  <a:lnTo>
                    <a:pt x="522" y="476"/>
                  </a:lnTo>
                  <a:lnTo>
                    <a:pt x="568" y="502"/>
                  </a:lnTo>
                  <a:lnTo>
                    <a:pt x="656" y="556"/>
                  </a:lnTo>
                  <a:lnTo>
                    <a:pt x="744" y="60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22"/>
            <p:cNvSpPr>
              <a:spLocks/>
            </p:cNvSpPr>
            <p:nvPr/>
          </p:nvSpPr>
          <p:spPr bwMode="auto">
            <a:xfrm>
              <a:off x="3815" y="2538"/>
              <a:ext cx="742" cy="328"/>
            </a:xfrm>
            <a:custGeom>
              <a:avLst/>
              <a:gdLst>
                <a:gd name="T0" fmla="*/ 742 w 742"/>
                <a:gd name="T1" fmla="*/ 250 h 328"/>
                <a:gd name="T2" fmla="*/ 742 w 742"/>
                <a:gd name="T3" fmla="*/ 250 h 328"/>
                <a:gd name="T4" fmla="*/ 654 w 742"/>
                <a:gd name="T5" fmla="*/ 198 h 328"/>
                <a:gd name="T6" fmla="*/ 566 w 742"/>
                <a:gd name="T7" fmla="*/ 144 h 328"/>
                <a:gd name="T8" fmla="*/ 520 w 742"/>
                <a:gd name="T9" fmla="*/ 118 h 328"/>
                <a:gd name="T10" fmla="*/ 474 w 742"/>
                <a:gd name="T11" fmla="*/ 92 h 328"/>
                <a:gd name="T12" fmla="*/ 428 w 742"/>
                <a:gd name="T13" fmla="*/ 68 h 328"/>
                <a:gd name="T14" fmla="*/ 382 w 742"/>
                <a:gd name="T15" fmla="*/ 48 h 328"/>
                <a:gd name="T16" fmla="*/ 334 w 742"/>
                <a:gd name="T17" fmla="*/ 30 h 328"/>
                <a:gd name="T18" fmla="*/ 288 w 742"/>
                <a:gd name="T19" fmla="*/ 16 h 328"/>
                <a:gd name="T20" fmla="*/ 240 w 742"/>
                <a:gd name="T21" fmla="*/ 6 h 328"/>
                <a:gd name="T22" fmla="*/ 216 w 742"/>
                <a:gd name="T23" fmla="*/ 2 h 328"/>
                <a:gd name="T24" fmla="*/ 192 w 742"/>
                <a:gd name="T25" fmla="*/ 0 h 328"/>
                <a:gd name="T26" fmla="*/ 168 w 742"/>
                <a:gd name="T27" fmla="*/ 0 h 328"/>
                <a:gd name="T28" fmla="*/ 144 w 742"/>
                <a:gd name="T29" fmla="*/ 0 h 328"/>
                <a:gd name="T30" fmla="*/ 120 w 742"/>
                <a:gd name="T31" fmla="*/ 4 h 328"/>
                <a:gd name="T32" fmla="*/ 96 w 742"/>
                <a:gd name="T33" fmla="*/ 8 h 328"/>
                <a:gd name="T34" fmla="*/ 72 w 742"/>
                <a:gd name="T35" fmla="*/ 14 h 328"/>
                <a:gd name="T36" fmla="*/ 48 w 742"/>
                <a:gd name="T37" fmla="*/ 20 h 328"/>
                <a:gd name="T38" fmla="*/ 24 w 742"/>
                <a:gd name="T39" fmla="*/ 30 h 328"/>
                <a:gd name="T40" fmla="*/ 0 w 742"/>
                <a:gd name="T41" fmla="*/ 42 h 328"/>
                <a:gd name="T42" fmla="*/ 0 w 742"/>
                <a:gd name="T43" fmla="*/ 42 h 328"/>
                <a:gd name="T44" fmla="*/ 4 w 742"/>
                <a:gd name="T45" fmla="*/ 54 h 328"/>
                <a:gd name="T46" fmla="*/ 12 w 742"/>
                <a:gd name="T47" fmla="*/ 64 h 328"/>
                <a:gd name="T48" fmla="*/ 22 w 742"/>
                <a:gd name="T49" fmla="*/ 72 h 328"/>
                <a:gd name="T50" fmla="*/ 34 w 742"/>
                <a:gd name="T51" fmla="*/ 78 h 328"/>
                <a:gd name="T52" fmla="*/ 654 w 742"/>
                <a:gd name="T53" fmla="*/ 324 h 328"/>
                <a:gd name="T54" fmla="*/ 654 w 742"/>
                <a:gd name="T55" fmla="*/ 324 h 328"/>
                <a:gd name="T56" fmla="*/ 664 w 742"/>
                <a:gd name="T57" fmla="*/ 328 h 328"/>
                <a:gd name="T58" fmla="*/ 676 w 742"/>
                <a:gd name="T59" fmla="*/ 328 h 328"/>
                <a:gd name="T60" fmla="*/ 686 w 742"/>
                <a:gd name="T61" fmla="*/ 328 h 328"/>
                <a:gd name="T62" fmla="*/ 696 w 742"/>
                <a:gd name="T63" fmla="*/ 324 h 328"/>
                <a:gd name="T64" fmla="*/ 704 w 742"/>
                <a:gd name="T65" fmla="*/ 320 h 328"/>
                <a:gd name="T66" fmla="*/ 712 w 742"/>
                <a:gd name="T67" fmla="*/ 314 h 328"/>
                <a:gd name="T68" fmla="*/ 720 w 742"/>
                <a:gd name="T69" fmla="*/ 306 h 328"/>
                <a:gd name="T70" fmla="*/ 724 w 742"/>
                <a:gd name="T71" fmla="*/ 298 h 328"/>
                <a:gd name="T72" fmla="*/ 742 w 742"/>
                <a:gd name="T73" fmla="*/ 250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2" h="328">
                  <a:moveTo>
                    <a:pt x="742" y="250"/>
                  </a:moveTo>
                  <a:lnTo>
                    <a:pt x="742" y="250"/>
                  </a:lnTo>
                  <a:lnTo>
                    <a:pt x="654" y="198"/>
                  </a:lnTo>
                  <a:lnTo>
                    <a:pt x="566" y="144"/>
                  </a:lnTo>
                  <a:lnTo>
                    <a:pt x="520" y="118"/>
                  </a:lnTo>
                  <a:lnTo>
                    <a:pt x="474" y="92"/>
                  </a:lnTo>
                  <a:lnTo>
                    <a:pt x="428" y="68"/>
                  </a:lnTo>
                  <a:lnTo>
                    <a:pt x="382" y="48"/>
                  </a:lnTo>
                  <a:lnTo>
                    <a:pt x="334" y="30"/>
                  </a:lnTo>
                  <a:lnTo>
                    <a:pt x="288" y="16"/>
                  </a:lnTo>
                  <a:lnTo>
                    <a:pt x="240" y="6"/>
                  </a:lnTo>
                  <a:lnTo>
                    <a:pt x="216" y="2"/>
                  </a:lnTo>
                  <a:lnTo>
                    <a:pt x="192" y="0"/>
                  </a:lnTo>
                  <a:lnTo>
                    <a:pt x="168" y="0"/>
                  </a:lnTo>
                  <a:lnTo>
                    <a:pt x="144" y="0"/>
                  </a:lnTo>
                  <a:lnTo>
                    <a:pt x="120" y="4"/>
                  </a:lnTo>
                  <a:lnTo>
                    <a:pt x="96" y="8"/>
                  </a:lnTo>
                  <a:lnTo>
                    <a:pt x="72" y="14"/>
                  </a:lnTo>
                  <a:lnTo>
                    <a:pt x="48" y="20"/>
                  </a:lnTo>
                  <a:lnTo>
                    <a:pt x="24" y="30"/>
                  </a:lnTo>
                  <a:lnTo>
                    <a:pt x="0" y="42"/>
                  </a:lnTo>
                  <a:lnTo>
                    <a:pt x="4" y="54"/>
                  </a:lnTo>
                  <a:lnTo>
                    <a:pt x="12" y="64"/>
                  </a:lnTo>
                  <a:lnTo>
                    <a:pt x="22" y="72"/>
                  </a:lnTo>
                  <a:lnTo>
                    <a:pt x="34" y="78"/>
                  </a:lnTo>
                  <a:lnTo>
                    <a:pt x="654" y="324"/>
                  </a:lnTo>
                  <a:lnTo>
                    <a:pt x="664" y="328"/>
                  </a:lnTo>
                  <a:lnTo>
                    <a:pt x="676" y="328"/>
                  </a:lnTo>
                  <a:lnTo>
                    <a:pt x="686" y="328"/>
                  </a:lnTo>
                  <a:lnTo>
                    <a:pt x="696" y="324"/>
                  </a:lnTo>
                  <a:lnTo>
                    <a:pt x="704" y="320"/>
                  </a:lnTo>
                  <a:lnTo>
                    <a:pt x="712" y="314"/>
                  </a:lnTo>
                  <a:lnTo>
                    <a:pt x="720" y="306"/>
                  </a:lnTo>
                  <a:lnTo>
                    <a:pt x="724" y="298"/>
                  </a:lnTo>
                  <a:lnTo>
                    <a:pt x="742" y="2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3"/>
            <p:cNvSpPr>
              <a:spLocks/>
            </p:cNvSpPr>
            <p:nvPr/>
          </p:nvSpPr>
          <p:spPr bwMode="auto">
            <a:xfrm>
              <a:off x="3823" y="2172"/>
              <a:ext cx="864" cy="688"/>
            </a:xfrm>
            <a:custGeom>
              <a:avLst/>
              <a:gdLst>
                <a:gd name="T0" fmla="*/ 726 w 864"/>
                <a:gd name="T1" fmla="*/ 656 h 688"/>
                <a:gd name="T2" fmla="*/ 726 w 864"/>
                <a:gd name="T3" fmla="*/ 656 h 688"/>
                <a:gd name="T4" fmla="*/ 722 w 864"/>
                <a:gd name="T5" fmla="*/ 666 h 688"/>
                <a:gd name="T6" fmla="*/ 716 w 864"/>
                <a:gd name="T7" fmla="*/ 674 h 688"/>
                <a:gd name="T8" fmla="*/ 708 w 864"/>
                <a:gd name="T9" fmla="*/ 680 h 688"/>
                <a:gd name="T10" fmla="*/ 698 w 864"/>
                <a:gd name="T11" fmla="*/ 684 h 688"/>
                <a:gd name="T12" fmla="*/ 688 w 864"/>
                <a:gd name="T13" fmla="*/ 686 h 688"/>
                <a:gd name="T14" fmla="*/ 678 w 864"/>
                <a:gd name="T15" fmla="*/ 688 h 688"/>
                <a:gd name="T16" fmla="*/ 668 w 864"/>
                <a:gd name="T17" fmla="*/ 686 h 688"/>
                <a:gd name="T18" fmla="*/ 656 w 864"/>
                <a:gd name="T19" fmla="*/ 682 h 688"/>
                <a:gd name="T20" fmla="*/ 36 w 864"/>
                <a:gd name="T21" fmla="*/ 436 h 688"/>
                <a:gd name="T22" fmla="*/ 36 w 864"/>
                <a:gd name="T23" fmla="*/ 436 h 688"/>
                <a:gd name="T24" fmla="*/ 26 w 864"/>
                <a:gd name="T25" fmla="*/ 432 h 688"/>
                <a:gd name="T26" fmla="*/ 18 w 864"/>
                <a:gd name="T27" fmla="*/ 426 h 688"/>
                <a:gd name="T28" fmla="*/ 10 w 864"/>
                <a:gd name="T29" fmla="*/ 418 h 688"/>
                <a:gd name="T30" fmla="*/ 6 w 864"/>
                <a:gd name="T31" fmla="*/ 408 h 688"/>
                <a:gd name="T32" fmla="*/ 2 w 864"/>
                <a:gd name="T33" fmla="*/ 400 h 688"/>
                <a:gd name="T34" fmla="*/ 0 w 864"/>
                <a:gd name="T35" fmla="*/ 390 h 688"/>
                <a:gd name="T36" fmla="*/ 0 w 864"/>
                <a:gd name="T37" fmla="*/ 380 h 688"/>
                <a:gd name="T38" fmla="*/ 4 w 864"/>
                <a:gd name="T39" fmla="*/ 370 h 688"/>
                <a:gd name="T40" fmla="*/ 138 w 864"/>
                <a:gd name="T41" fmla="*/ 32 h 688"/>
                <a:gd name="T42" fmla="*/ 138 w 864"/>
                <a:gd name="T43" fmla="*/ 32 h 688"/>
                <a:gd name="T44" fmla="*/ 142 w 864"/>
                <a:gd name="T45" fmla="*/ 22 h 688"/>
                <a:gd name="T46" fmla="*/ 148 w 864"/>
                <a:gd name="T47" fmla="*/ 16 h 688"/>
                <a:gd name="T48" fmla="*/ 156 w 864"/>
                <a:gd name="T49" fmla="*/ 8 h 688"/>
                <a:gd name="T50" fmla="*/ 166 w 864"/>
                <a:gd name="T51" fmla="*/ 4 h 688"/>
                <a:gd name="T52" fmla="*/ 176 w 864"/>
                <a:gd name="T53" fmla="*/ 2 h 688"/>
                <a:gd name="T54" fmla="*/ 186 w 864"/>
                <a:gd name="T55" fmla="*/ 0 h 688"/>
                <a:gd name="T56" fmla="*/ 196 w 864"/>
                <a:gd name="T57" fmla="*/ 2 h 688"/>
                <a:gd name="T58" fmla="*/ 208 w 864"/>
                <a:gd name="T59" fmla="*/ 6 h 688"/>
                <a:gd name="T60" fmla="*/ 828 w 864"/>
                <a:gd name="T61" fmla="*/ 252 h 688"/>
                <a:gd name="T62" fmla="*/ 828 w 864"/>
                <a:gd name="T63" fmla="*/ 252 h 688"/>
                <a:gd name="T64" fmla="*/ 838 w 864"/>
                <a:gd name="T65" fmla="*/ 256 h 688"/>
                <a:gd name="T66" fmla="*/ 846 w 864"/>
                <a:gd name="T67" fmla="*/ 264 h 688"/>
                <a:gd name="T68" fmla="*/ 854 w 864"/>
                <a:gd name="T69" fmla="*/ 270 h 688"/>
                <a:gd name="T70" fmla="*/ 858 w 864"/>
                <a:gd name="T71" fmla="*/ 280 h 688"/>
                <a:gd name="T72" fmla="*/ 862 w 864"/>
                <a:gd name="T73" fmla="*/ 290 h 688"/>
                <a:gd name="T74" fmla="*/ 864 w 864"/>
                <a:gd name="T75" fmla="*/ 298 h 688"/>
                <a:gd name="T76" fmla="*/ 864 w 864"/>
                <a:gd name="T77" fmla="*/ 308 h 688"/>
                <a:gd name="T78" fmla="*/ 860 w 864"/>
                <a:gd name="T79" fmla="*/ 318 h 688"/>
                <a:gd name="T80" fmla="*/ 726 w 864"/>
                <a:gd name="T81" fmla="*/ 656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4" h="688">
                  <a:moveTo>
                    <a:pt x="726" y="656"/>
                  </a:moveTo>
                  <a:lnTo>
                    <a:pt x="726" y="656"/>
                  </a:lnTo>
                  <a:lnTo>
                    <a:pt x="722" y="666"/>
                  </a:lnTo>
                  <a:lnTo>
                    <a:pt x="716" y="674"/>
                  </a:lnTo>
                  <a:lnTo>
                    <a:pt x="708" y="680"/>
                  </a:lnTo>
                  <a:lnTo>
                    <a:pt x="698" y="684"/>
                  </a:lnTo>
                  <a:lnTo>
                    <a:pt x="688" y="686"/>
                  </a:lnTo>
                  <a:lnTo>
                    <a:pt x="678" y="688"/>
                  </a:lnTo>
                  <a:lnTo>
                    <a:pt x="668" y="686"/>
                  </a:lnTo>
                  <a:lnTo>
                    <a:pt x="656" y="682"/>
                  </a:lnTo>
                  <a:lnTo>
                    <a:pt x="36" y="436"/>
                  </a:lnTo>
                  <a:lnTo>
                    <a:pt x="26" y="432"/>
                  </a:lnTo>
                  <a:lnTo>
                    <a:pt x="18" y="426"/>
                  </a:lnTo>
                  <a:lnTo>
                    <a:pt x="10" y="418"/>
                  </a:lnTo>
                  <a:lnTo>
                    <a:pt x="6" y="408"/>
                  </a:lnTo>
                  <a:lnTo>
                    <a:pt x="2" y="400"/>
                  </a:lnTo>
                  <a:lnTo>
                    <a:pt x="0" y="390"/>
                  </a:lnTo>
                  <a:lnTo>
                    <a:pt x="0" y="380"/>
                  </a:lnTo>
                  <a:lnTo>
                    <a:pt x="4" y="370"/>
                  </a:lnTo>
                  <a:lnTo>
                    <a:pt x="138" y="32"/>
                  </a:lnTo>
                  <a:lnTo>
                    <a:pt x="142" y="22"/>
                  </a:lnTo>
                  <a:lnTo>
                    <a:pt x="148" y="16"/>
                  </a:lnTo>
                  <a:lnTo>
                    <a:pt x="156" y="8"/>
                  </a:lnTo>
                  <a:lnTo>
                    <a:pt x="166" y="4"/>
                  </a:lnTo>
                  <a:lnTo>
                    <a:pt x="176" y="2"/>
                  </a:lnTo>
                  <a:lnTo>
                    <a:pt x="186" y="0"/>
                  </a:lnTo>
                  <a:lnTo>
                    <a:pt x="196" y="2"/>
                  </a:lnTo>
                  <a:lnTo>
                    <a:pt x="208" y="6"/>
                  </a:lnTo>
                  <a:lnTo>
                    <a:pt x="828" y="252"/>
                  </a:lnTo>
                  <a:lnTo>
                    <a:pt x="838" y="256"/>
                  </a:lnTo>
                  <a:lnTo>
                    <a:pt x="846" y="264"/>
                  </a:lnTo>
                  <a:lnTo>
                    <a:pt x="854" y="270"/>
                  </a:lnTo>
                  <a:lnTo>
                    <a:pt x="858" y="280"/>
                  </a:lnTo>
                  <a:lnTo>
                    <a:pt x="862" y="290"/>
                  </a:lnTo>
                  <a:lnTo>
                    <a:pt x="864" y="298"/>
                  </a:lnTo>
                  <a:lnTo>
                    <a:pt x="864" y="308"/>
                  </a:lnTo>
                  <a:lnTo>
                    <a:pt x="860" y="318"/>
                  </a:lnTo>
                  <a:lnTo>
                    <a:pt x="726" y="65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4"/>
            <p:cNvSpPr>
              <a:spLocks/>
            </p:cNvSpPr>
            <p:nvPr/>
          </p:nvSpPr>
          <p:spPr bwMode="auto">
            <a:xfrm>
              <a:off x="3823" y="2252"/>
              <a:ext cx="542" cy="388"/>
            </a:xfrm>
            <a:custGeom>
              <a:avLst/>
              <a:gdLst>
                <a:gd name="T0" fmla="*/ 394 w 542"/>
                <a:gd name="T1" fmla="*/ 0 h 388"/>
                <a:gd name="T2" fmla="*/ 394 w 542"/>
                <a:gd name="T3" fmla="*/ 0 h 388"/>
                <a:gd name="T4" fmla="*/ 300 w 542"/>
                <a:gd name="T5" fmla="*/ 72 h 388"/>
                <a:gd name="T6" fmla="*/ 204 w 542"/>
                <a:gd name="T7" fmla="*/ 144 h 388"/>
                <a:gd name="T8" fmla="*/ 156 w 542"/>
                <a:gd name="T9" fmla="*/ 180 h 388"/>
                <a:gd name="T10" fmla="*/ 108 w 542"/>
                <a:gd name="T11" fmla="*/ 214 h 388"/>
                <a:gd name="T12" fmla="*/ 58 w 542"/>
                <a:gd name="T13" fmla="*/ 246 h 388"/>
                <a:gd name="T14" fmla="*/ 8 w 542"/>
                <a:gd name="T15" fmla="*/ 278 h 388"/>
                <a:gd name="T16" fmla="*/ 4 w 542"/>
                <a:gd name="T17" fmla="*/ 290 h 388"/>
                <a:gd name="T18" fmla="*/ 4 w 542"/>
                <a:gd name="T19" fmla="*/ 290 h 388"/>
                <a:gd name="T20" fmla="*/ 0 w 542"/>
                <a:gd name="T21" fmla="*/ 300 h 388"/>
                <a:gd name="T22" fmla="*/ 0 w 542"/>
                <a:gd name="T23" fmla="*/ 310 h 388"/>
                <a:gd name="T24" fmla="*/ 2 w 542"/>
                <a:gd name="T25" fmla="*/ 320 h 388"/>
                <a:gd name="T26" fmla="*/ 6 w 542"/>
                <a:gd name="T27" fmla="*/ 328 h 388"/>
                <a:gd name="T28" fmla="*/ 10 w 542"/>
                <a:gd name="T29" fmla="*/ 338 h 388"/>
                <a:gd name="T30" fmla="*/ 18 w 542"/>
                <a:gd name="T31" fmla="*/ 346 h 388"/>
                <a:gd name="T32" fmla="*/ 26 w 542"/>
                <a:gd name="T33" fmla="*/ 352 h 388"/>
                <a:gd name="T34" fmla="*/ 36 w 542"/>
                <a:gd name="T35" fmla="*/ 356 h 388"/>
                <a:gd name="T36" fmla="*/ 114 w 542"/>
                <a:gd name="T37" fmla="*/ 388 h 388"/>
                <a:gd name="T38" fmla="*/ 114 w 542"/>
                <a:gd name="T39" fmla="*/ 388 h 388"/>
                <a:gd name="T40" fmla="*/ 328 w 542"/>
                <a:gd name="T41" fmla="*/ 222 h 388"/>
                <a:gd name="T42" fmla="*/ 542 w 542"/>
                <a:gd name="T43" fmla="*/ 58 h 388"/>
                <a:gd name="T44" fmla="*/ 394 w 542"/>
                <a:gd name="T45" fmla="*/ 0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2" h="388">
                  <a:moveTo>
                    <a:pt x="394" y="0"/>
                  </a:moveTo>
                  <a:lnTo>
                    <a:pt x="394" y="0"/>
                  </a:lnTo>
                  <a:lnTo>
                    <a:pt x="300" y="72"/>
                  </a:lnTo>
                  <a:lnTo>
                    <a:pt x="204" y="144"/>
                  </a:lnTo>
                  <a:lnTo>
                    <a:pt x="156" y="180"/>
                  </a:lnTo>
                  <a:lnTo>
                    <a:pt x="108" y="214"/>
                  </a:lnTo>
                  <a:lnTo>
                    <a:pt x="58" y="246"/>
                  </a:lnTo>
                  <a:lnTo>
                    <a:pt x="8" y="278"/>
                  </a:lnTo>
                  <a:lnTo>
                    <a:pt x="4" y="290"/>
                  </a:lnTo>
                  <a:lnTo>
                    <a:pt x="0" y="300"/>
                  </a:lnTo>
                  <a:lnTo>
                    <a:pt x="0" y="310"/>
                  </a:lnTo>
                  <a:lnTo>
                    <a:pt x="2" y="320"/>
                  </a:lnTo>
                  <a:lnTo>
                    <a:pt x="6" y="328"/>
                  </a:lnTo>
                  <a:lnTo>
                    <a:pt x="10" y="338"/>
                  </a:lnTo>
                  <a:lnTo>
                    <a:pt x="18" y="346"/>
                  </a:lnTo>
                  <a:lnTo>
                    <a:pt x="26" y="352"/>
                  </a:lnTo>
                  <a:lnTo>
                    <a:pt x="36" y="356"/>
                  </a:lnTo>
                  <a:lnTo>
                    <a:pt x="114" y="388"/>
                  </a:lnTo>
                  <a:lnTo>
                    <a:pt x="328" y="222"/>
                  </a:lnTo>
                  <a:lnTo>
                    <a:pt x="542" y="58"/>
                  </a:lnTo>
                  <a:lnTo>
                    <a:pt x="3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5"/>
            <p:cNvSpPr>
              <a:spLocks/>
            </p:cNvSpPr>
            <p:nvPr/>
          </p:nvSpPr>
          <p:spPr bwMode="auto">
            <a:xfrm>
              <a:off x="4115" y="2378"/>
              <a:ext cx="504" cy="376"/>
            </a:xfrm>
            <a:custGeom>
              <a:avLst/>
              <a:gdLst>
                <a:gd name="T0" fmla="*/ 420 w 504"/>
                <a:gd name="T1" fmla="*/ 0 h 376"/>
                <a:gd name="T2" fmla="*/ 420 w 504"/>
                <a:gd name="T3" fmla="*/ 0 h 376"/>
                <a:gd name="T4" fmla="*/ 314 w 504"/>
                <a:gd name="T5" fmla="*/ 80 h 376"/>
                <a:gd name="T6" fmla="*/ 210 w 504"/>
                <a:gd name="T7" fmla="*/ 164 h 376"/>
                <a:gd name="T8" fmla="*/ 0 w 504"/>
                <a:gd name="T9" fmla="*/ 332 h 376"/>
                <a:gd name="T10" fmla="*/ 108 w 504"/>
                <a:gd name="T11" fmla="*/ 376 h 376"/>
                <a:gd name="T12" fmla="*/ 108 w 504"/>
                <a:gd name="T13" fmla="*/ 376 h 376"/>
                <a:gd name="T14" fmla="*/ 204 w 504"/>
                <a:gd name="T15" fmla="*/ 284 h 376"/>
                <a:gd name="T16" fmla="*/ 302 w 504"/>
                <a:gd name="T17" fmla="*/ 196 h 376"/>
                <a:gd name="T18" fmla="*/ 350 w 504"/>
                <a:gd name="T19" fmla="*/ 152 h 376"/>
                <a:gd name="T20" fmla="*/ 400 w 504"/>
                <a:gd name="T21" fmla="*/ 110 h 376"/>
                <a:gd name="T22" fmla="*/ 452 w 504"/>
                <a:gd name="T23" fmla="*/ 70 h 376"/>
                <a:gd name="T24" fmla="*/ 504 w 504"/>
                <a:gd name="T25" fmla="*/ 34 h 376"/>
                <a:gd name="T26" fmla="*/ 420 w 504"/>
                <a:gd name="T27" fmla="*/ 0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4" h="376">
                  <a:moveTo>
                    <a:pt x="420" y="0"/>
                  </a:moveTo>
                  <a:lnTo>
                    <a:pt x="420" y="0"/>
                  </a:lnTo>
                  <a:lnTo>
                    <a:pt x="314" y="80"/>
                  </a:lnTo>
                  <a:lnTo>
                    <a:pt x="210" y="164"/>
                  </a:lnTo>
                  <a:lnTo>
                    <a:pt x="0" y="332"/>
                  </a:lnTo>
                  <a:lnTo>
                    <a:pt x="108" y="376"/>
                  </a:lnTo>
                  <a:lnTo>
                    <a:pt x="204" y="284"/>
                  </a:lnTo>
                  <a:lnTo>
                    <a:pt x="302" y="196"/>
                  </a:lnTo>
                  <a:lnTo>
                    <a:pt x="350" y="152"/>
                  </a:lnTo>
                  <a:lnTo>
                    <a:pt x="400" y="110"/>
                  </a:lnTo>
                  <a:lnTo>
                    <a:pt x="452" y="70"/>
                  </a:lnTo>
                  <a:lnTo>
                    <a:pt x="504" y="34"/>
                  </a:lnTo>
                  <a:lnTo>
                    <a:pt x="4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6"/>
            <p:cNvSpPr>
              <a:spLocks/>
            </p:cNvSpPr>
            <p:nvPr/>
          </p:nvSpPr>
          <p:spPr bwMode="auto">
            <a:xfrm>
              <a:off x="3927" y="2232"/>
              <a:ext cx="744" cy="348"/>
            </a:xfrm>
            <a:custGeom>
              <a:avLst/>
              <a:gdLst>
                <a:gd name="T0" fmla="*/ 720 w 744"/>
                <a:gd name="T1" fmla="*/ 348 h 348"/>
                <a:gd name="T2" fmla="*/ 0 w 744"/>
                <a:gd name="T3" fmla="*/ 62 h 348"/>
                <a:gd name="T4" fmla="*/ 24 w 744"/>
                <a:gd name="T5" fmla="*/ 0 h 348"/>
                <a:gd name="T6" fmla="*/ 744 w 744"/>
                <a:gd name="T7" fmla="*/ 286 h 348"/>
                <a:gd name="T8" fmla="*/ 720 w 744"/>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4" h="348">
                  <a:moveTo>
                    <a:pt x="720" y="348"/>
                  </a:moveTo>
                  <a:lnTo>
                    <a:pt x="0" y="62"/>
                  </a:lnTo>
                  <a:lnTo>
                    <a:pt x="24" y="0"/>
                  </a:lnTo>
                  <a:lnTo>
                    <a:pt x="744" y="286"/>
                  </a:lnTo>
                  <a:lnTo>
                    <a:pt x="720"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7"/>
            <p:cNvSpPr>
              <a:spLocks/>
            </p:cNvSpPr>
            <p:nvPr/>
          </p:nvSpPr>
          <p:spPr bwMode="auto">
            <a:xfrm>
              <a:off x="4037" y="2394"/>
              <a:ext cx="450" cy="238"/>
            </a:xfrm>
            <a:custGeom>
              <a:avLst/>
              <a:gdLst>
                <a:gd name="T0" fmla="*/ 422 w 450"/>
                <a:gd name="T1" fmla="*/ 238 h 238"/>
                <a:gd name="T2" fmla="*/ 0 w 450"/>
                <a:gd name="T3" fmla="*/ 70 h 238"/>
                <a:gd name="T4" fmla="*/ 28 w 450"/>
                <a:gd name="T5" fmla="*/ 0 h 238"/>
                <a:gd name="T6" fmla="*/ 450 w 450"/>
                <a:gd name="T7" fmla="*/ 168 h 238"/>
                <a:gd name="T8" fmla="*/ 422 w 450"/>
                <a:gd name="T9" fmla="*/ 238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238">
                  <a:moveTo>
                    <a:pt x="422" y="238"/>
                  </a:moveTo>
                  <a:lnTo>
                    <a:pt x="0" y="70"/>
                  </a:lnTo>
                  <a:lnTo>
                    <a:pt x="28" y="0"/>
                  </a:lnTo>
                  <a:lnTo>
                    <a:pt x="450" y="168"/>
                  </a:lnTo>
                  <a:lnTo>
                    <a:pt x="422" y="2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8"/>
            <p:cNvSpPr>
              <a:spLocks/>
            </p:cNvSpPr>
            <p:nvPr/>
          </p:nvSpPr>
          <p:spPr bwMode="auto">
            <a:xfrm>
              <a:off x="4269" y="2502"/>
              <a:ext cx="160" cy="96"/>
            </a:xfrm>
            <a:custGeom>
              <a:avLst/>
              <a:gdLst>
                <a:gd name="T0" fmla="*/ 50 w 160"/>
                <a:gd name="T1" fmla="*/ 0 h 96"/>
                <a:gd name="T2" fmla="*/ 28 w 160"/>
                <a:gd name="T3" fmla="*/ 24 h 96"/>
                <a:gd name="T4" fmla="*/ 0 w 160"/>
                <a:gd name="T5" fmla="*/ 36 h 96"/>
                <a:gd name="T6" fmla="*/ 2 w 160"/>
                <a:gd name="T7" fmla="*/ 40 h 96"/>
                <a:gd name="T8" fmla="*/ 28 w 160"/>
                <a:gd name="T9" fmla="*/ 32 h 96"/>
                <a:gd name="T10" fmla="*/ 48 w 160"/>
                <a:gd name="T11" fmla="*/ 12 h 96"/>
                <a:gd name="T12" fmla="*/ 44 w 160"/>
                <a:gd name="T13" fmla="*/ 24 h 96"/>
                <a:gd name="T14" fmla="*/ 40 w 160"/>
                <a:gd name="T15" fmla="*/ 38 h 96"/>
                <a:gd name="T16" fmla="*/ 40 w 160"/>
                <a:gd name="T17" fmla="*/ 56 h 96"/>
                <a:gd name="T18" fmla="*/ 40 w 160"/>
                <a:gd name="T19" fmla="*/ 58 h 96"/>
                <a:gd name="T20" fmla="*/ 46 w 160"/>
                <a:gd name="T21" fmla="*/ 60 h 96"/>
                <a:gd name="T22" fmla="*/ 62 w 160"/>
                <a:gd name="T23" fmla="*/ 66 h 96"/>
                <a:gd name="T24" fmla="*/ 68 w 160"/>
                <a:gd name="T25" fmla="*/ 62 h 96"/>
                <a:gd name="T26" fmla="*/ 74 w 160"/>
                <a:gd name="T27" fmla="*/ 56 h 96"/>
                <a:gd name="T28" fmla="*/ 80 w 160"/>
                <a:gd name="T29" fmla="*/ 62 h 96"/>
                <a:gd name="T30" fmla="*/ 82 w 160"/>
                <a:gd name="T31" fmla="*/ 64 h 96"/>
                <a:gd name="T32" fmla="*/ 86 w 160"/>
                <a:gd name="T33" fmla="*/ 62 h 96"/>
                <a:gd name="T34" fmla="*/ 88 w 160"/>
                <a:gd name="T35" fmla="*/ 66 h 96"/>
                <a:gd name="T36" fmla="*/ 90 w 160"/>
                <a:gd name="T37" fmla="*/ 66 h 96"/>
                <a:gd name="T38" fmla="*/ 92 w 160"/>
                <a:gd name="T39" fmla="*/ 66 h 96"/>
                <a:gd name="T40" fmla="*/ 98 w 160"/>
                <a:gd name="T41" fmla="*/ 72 h 96"/>
                <a:gd name="T42" fmla="*/ 106 w 160"/>
                <a:gd name="T43" fmla="*/ 72 h 96"/>
                <a:gd name="T44" fmla="*/ 106 w 160"/>
                <a:gd name="T45" fmla="*/ 78 h 96"/>
                <a:gd name="T46" fmla="*/ 110 w 160"/>
                <a:gd name="T47" fmla="*/ 84 h 96"/>
                <a:gd name="T48" fmla="*/ 114 w 160"/>
                <a:gd name="T49" fmla="*/ 86 h 96"/>
                <a:gd name="T50" fmla="*/ 134 w 160"/>
                <a:gd name="T51" fmla="*/ 88 h 96"/>
                <a:gd name="T52" fmla="*/ 154 w 160"/>
                <a:gd name="T53" fmla="*/ 78 h 96"/>
                <a:gd name="T54" fmla="*/ 152 w 160"/>
                <a:gd name="T55" fmla="*/ 88 h 96"/>
                <a:gd name="T56" fmla="*/ 158 w 160"/>
                <a:gd name="T57" fmla="*/ 96 h 96"/>
                <a:gd name="T58" fmla="*/ 158 w 160"/>
                <a:gd name="T59" fmla="*/ 84 h 96"/>
                <a:gd name="T60" fmla="*/ 160 w 160"/>
                <a:gd name="T61" fmla="*/ 66 h 96"/>
                <a:gd name="T62" fmla="*/ 152 w 160"/>
                <a:gd name="T63" fmla="*/ 74 h 96"/>
                <a:gd name="T64" fmla="*/ 126 w 160"/>
                <a:gd name="T65" fmla="*/ 84 h 96"/>
                <a:gd name="T66" fmla="*/ 116 w 160"/>
                <a:gd name="T67" fmla="*/ 82 h 96"/>
                <a:gd name="T68" fmla="*/ 112 w 160"/>
                <a:gd name="T69" fmla="*/ 80 h 96"/>
                <a:gd name="T70" fmla="*/ 110 w 160"/>
                <a:gd name="T71" fmla="*/ 72 h 96"/>
                <a:gd name="T72" fmla="*/ 108 w 160"/>
                <a:gd name="T73" fmla="*/ 64 h 96"/>
                <a:gd name="T74" fmla="*/ 104 w 160"/>
                <a:gd name="T75" fmla="*/ 66 h 96"/>
                <a:gd name="T76" fmla="*/ 100 w 160"/>
                <a:gd name="T77" fmla="*/ 68 h 96"/>
                <a:gd name="T78" fmla="*/ 96 w 160"/>
                <a:gd name="T79" fmla="*/ 62 h 96"/>
                <a:gd name="T80" fmla="*/ 94 w 160"/>
                <a:gd name="T81" fmla="*/ 60 h 96"/>
                <a:gd name="T82" fmla="*/ 90 w 160"/>
                <a:gd name="T83" fmla="*/ 60 h 96"/>
                <a:gd name="T84" fmla="*/ 90 w 160"/>
                <a:gd name="T85" fmla="*/ 60 h 96"/>
                <a:gd name="T86" fmla="*/ 86 w 160"/>
                <a:gd name="T87" fmla="*/ 54 h 96"/>
                <a:gd name="T88" fmla="*/ 84 w 160"/>
                <a:gd name="T89" fmla="*/ 58 h 96"/>
                <a:gd name="T90" fmla="*/ 82 w 160"/>
                <a:gd name="T91" fmla="*/ 58 h 96"/>
                <a:gd name="T92" fmla="*/ 80 w 160"/>
                <a:gd name="T93" fmla="*/ 50 h 96"/>
                <a:gd name="T94" fmla="*/ 74 w 160"/>
                <a:gd name="T95" fmla="*/ 50 h 96"/>
                <a:gd name="T96" fmla="*/ 68 w 160"/>
                <a:gd name="T97" fmla="*/ 56 h 96"/>
                <a:gd name="T98" fmla="*/ 62 w 160"/>
                <a:gd name="T99" fmla="*/ 60 h 96"/>
                <a:gd name="T100" fmla="*/ 50 w 160"/>
                <a:gd name="T101" fmla="*/ 58 h 96"/>
                <a:gd name="T102" fmla="*/ 44 w 160"/>
                <a:gd name="T103" fmla="*/ 54 h 96"/>
                <a:gd name="T104" fmla="*/ 44 w 160"/>
                <a:gd name="T105" fmla="*/ 38 h 96"/>
                <a:gd name="T106" fmla="*/ 48 w 160"/>
                <a:gd name="T107" fmla="*/ 24 h 96"/>
                <a:gd name="T108" fmla="*/ 56 w 160"/>
                <a:gd name="T109" fmla="*/ 2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 h="96">
                  <a:moveTo>
                    <a:pt x="50" y="0"/>
                  </a:moveTo>
                  <a:lnTo>
                    <a:pt x="50" y="0"/>
                  </a:lnTo>
                  <a:lnTo>
                    <a:pt x="40" y="14"/>
                  </a:lnTo>
                  <a:lnTo>
                    <a:pt x="28" y="24"/>
                  </a:lnTo>
                  <a:lnTo>
                    <a:pt x="16" y="32"/>
                  </a:lnTo>
                  <a:lnTo>
                    <a:pt x="0" y="36"/>
                  </a:lnTo>
                  <a:lnTo>
                    <a:pt x="2" y="40"/>
                  </a:lnTo>
                  <a:lnTo>
                    <a:pt x="16" y="38"/>
                  </a:lnTo>
                  <a:lnTo>
                    <a:pt x="28" y="32"/>
                  </a:lnTo>
                  <a:lnTo>
                    <a:pt x="38" y="22"/>
                  </a:lnTo>
                  <a:lnTo>
                    <a:pt x="48" y="12"/>
                  </a:lnTo>
                  <a:lnTo>
                    <a:pt x="44" y="24"/>
                  </a:lnTo>
                  <a:lnTo>
                    <a:pt x="40" y="38"/>
                  </a:lnTo>
                  <a:lnTo>
                    <a:pt x="38" y="46"/>
                  </a:lnTo>
                  <a:lnTo>
                    <a:pt x="40" y="56"/>
                  </a:lnTo>
                  <a:lnTo>
                    <a:pt x="40" y="58"/>
                  </a:lnTo>
                  <a:lnTo>
                    <a:pt x="46" y="60"/>
                  </a:lnTo>
                  <a:lnTo>
                    <a:pt x="54" y="64"/>
                  </a:lnTo>
                  <a:lnTo>
                    <a:pt x="62" y="66"/>
                  </a:lnTo>
                  <a:lnTo>
                    <a:pt x="68" y="62"/>
                  </a:lnTo>
                  <a:lnTo>
                    <a:pt x="74" y="56"/>
                  </a:lnTo>
                  <a:lnTo>
                    <a:pt x="76" y="60"/>
                  </a:lnTo>
                  <a:lnTo>
                    <a:pt x="80" y="62"/>
                  </a:lnTo>
                  <a:lnTo>
                    <a:pt x="82" y="64"/>
                  </a:lnTo>
                  <a:lnTo>
                    <a:pt x="86" y="62"/>
                  </a:lnTo>
                  <a:lnTo>
                    <a:pt x="86" y="66"/>
                  </a:lnTo>
                  <a:lnTo>
                    <a:pt x="88" y="66"/>
                  </a:lnTo>
                  <a:lnTo>
                    <a:pt x="90" y="66"/>
                  </a:lnTo>
                  <a:lnTo>
                    <a:pt x="92" y="66"/>
                  </a:lnTo>
                  <a:lnTo>
                    <a:pt x="94" y="70"/>
                  </a:lnTo>
                  <a:lnTo>
                    <a:pt x="98" y="72"/>
                  </a:lnTo>
                  <a:lnTo>
                    <a:pt x="106" y="72"/>
                  </a:lnTo>
                  <a:lnTo>
                    <a:pt x="106" y="78"/>
                  </a:lnTo>
                  <a:lnTo>
                    <a:pt x="108" y="82"/>
                  </a:lnTo>
                  <a:lnTo>
                    <a:pt x="110" y="84"/>
                  </a:lnTo>
                  <a:lnTo>
                    <a:pt x="114" y="86"/>
                  </a:lnTo>
                  <a:lnTo>
                    <a:pt x="122" y="88"/>
                  </a:lnTo>
                  <a:lnTo>
                    <a:pt x="134" y="88"/>
                  </a:lnTo>
                  <a:lnTo>
                    <a:pt x="144" y="84"/>
                  </a:lnTo>
                  <a:lnTo>
                    <a:pt x="154" y="78"/>
                  </a:lnTo>
                  <a:lnTo>
                    <a:pt x="152" y="88"/>
                  </a:lnTo>
                  <a:lnTo>
                    <a:pt x="152" y="96"/>
                  </a:lnTo>
                  <a:lnTo>
                    <a:pt x="158" y="96"/>
                  </a:lnTo>
                  <a:lnTo>
                    <a:pt x="158" y="84"/>
                  </a:lnTo>
                  <a:lnTo>
                    <a:pt x="160" y="72"/>
                  </a:lnTo>
                  <a:lnTo>
                    <a:pt x="160" y="66"/>
                  </a:lnTo>
                  <a:lnTo>
                    <a:pt x="152" y="74"/>
                  </a:lnTo>
                  <a:lnTo>
                    <a:pt x="140" y="80"/>
                  </a:lnTo>
                  <a:lnTo>
                    <a:pt x="126" y="84"/>
                  </a:lnTo>
                  <a:lnTo>
                    <a:pt x="120" y="84"/>
                  </a:lnTo>
                  <a:lnTo>
                    <a:pt x="116" y="82"/>
                  </a:lnTo>
                  <a:lnTo>
                    <a:pt x="112" y="80"/>
                  </a:lnTo>
                  <a:lnTo>
                    <a:pt x="110" y="76"/>
                  </a:lnTo>
                  <a:lnTo>
                    <a:pt x="110" y="72"/>
                  </a:lnTo>
                  <a:lnTo>
                    <a:pt x="112" y="66"/>
                  </a:lnTo>
                  <a:lnTo>
                    <a:pt x="108" y="64"/>
                  </a:lnTo>
                  <a:lnTo>
                    <a:pt x="104" y="66"/>
                  </a:lnTo>
                  <a:lnTo>
                    <a:pt x="100" y="68"/>
                  </a:lnTo>
                  <a:lnTo>
                    <a:pt x="98" y="66"/>
                  </a:lnTo>
                  <a:lnTo>
                    <a:pt x="96" y="62"/>
                  </a:lnTo>
                  <a:lnTo>
                    <a:pt x="94" y="60"/>
                  </a:lnTo>
                  <a:lnTo>
                    <a:pt x="90" y="60"/>
                  </a:lnTo>
                  <a:lnTo>
                    <a:pt x="92" y="46"/>
                  </a:lnTo>
                  <a:lnTo>
                    <a:pt x="86" y="54"/>
                  </a:lnTo>
                  <a:lnTo>
                    <a:pt x="84" y="58"/>
                  </a:lnTo>
                  <a:lnTo>
                    <a:pt x="82" y="58"/>
                  </a:lnTo>
                  <a:lnTo>
                    <a:pt x="80" y="56"/>
                  </a:lnTo>
                  <a:lnTo>
                    <a:pt x="80" y="50"/>
                  </a:lnTo>
                  <a:lnTo>
                    <a:pt x="82" y="42"/>
                  </a:lnTo>
                  <a:lnTo>
                    <a:pt x="74" y="50"/>
                  </a:lnTo>
                  <a:lnTo>
                    <a:pt x="68" y="56"/>
                  </a:lnTo>
                  <a:lnTo>
                    <a:pt x="62" y="60"/>
                  </a:lnTo>
                  <a:lnTo>
                    <a:pt x="56" y="58"/>
                  </a:lnTo>
                  <a:lnTo>
                    <a:pt x="50" y="58"/>
                  </a:lnTo>
                  <a:lnTo>
                    <a:pt x="44" y="54"/>
                  </a:lnTo>
                  <a:lnTo>
                    <a:pt x="44" y="46"/>
                  </a:lnTo>
                  <a:lnTo>
                    <a:pt x="44" y="38"/>
                  </a:lnTo>
                  <a:lnTo>
                    <a:pt x="48" y="24"/>
                  </a:lnTo>
                  <a:lnTo>
                    <a:pt x="52" y="14"/>
                  </a:lnTo>
                  <a:lnTo>
                    <a:pt x="56" y="2"/>
                  </a:lnTo>
                  <a:lnTo>
                    <a:pt x="50"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29"/>
            <p:cNvSpPr>
              <a:spLocks/>
            </p:cNvSpPr>
            <p:nvPr/>
          </p:nvSpPr>
          <p:spPr bwMode="auto">
            <a:xfrm>
              <a:off x="4081" y="2422"/>
              <a:ext cx="158" cy="94"/>
            </a:xfrm>
            <a:custGeom>
              <a:avLst/>
              <a:gdLst>
                <a:gd name="T0" fmla="*/ 64 w 158"/>
                <a:gd name="T1" fmla="*/ 22 h 94"/>
                <a:gd name="T2" fmla="*/ 42 w 158"/>
                <a:gd name="T3" fmla="*/ 36 h 94"/>
                <a:gd name="T4" fmla="*/ 44 w 158"/>
                <a:gd name="T5" fmla="*/ 28 h 94"/>
                <a:gd name="T6" fmla="*/ 46 w 158"/>
                <a:gd name="T7" fmla="*/ 16 h 94"/>
                <a:gd name="T8" fmla="*/ 34 w 158"/>
                <a:gd name="T9" fmla="*/ 14 h 94"/>
                <a:gd name="T10" fmla="*/ 24 w 158"/>
                <a:gd name="T11" fmla="*/ 18 h 94"/>
                <a:gd name="T12" fmla="*/ 20 w 158"/>
                <a:gd name="T13" fmla="*/ 2 h 94"/>
                <a:gd name="T14" fmla="*/ 16 w 158"/>
                <a:gd name="T15" fmla="*/ 0 h 94"/>
                <a:gd name="T16" fmla="*/ 4 w 158"/>
                <a:gd name="T17" fmla="*/ 8 h 94"/>
                <a:gd name="T18" fmla="*/ 6 w 158"/>
                <a:gd name="T19" fmla="*/ 14 h 94"/>
                <a:gd name="T20" fmla="*/ 14 w 158"/>
                <a:gd name="T21" fmla="*/ 6 h 94"/>
                <a:gd name="T22" fmla="*/ 20 w 158"/>
                <a:gd name="T23" fmla="*/ 10 h 94"/>
                <a:gd name="T24" fmla="*/ 16 w 158"/>
                <a:gd name="T25" fmla="*/ 24 h 94"/>
                <a:gd name="T26" fmla="*/ 8 w 158"/>
                <a:gd name="T27" fmla="*/ 36 h 94"/>
                <a:gd name="T28" fmla="*/ 2 w 158"/>
                <a:gd name="T29" fmla="*/ 44 h 94"/>
                <a:gd name="T30" fmla="*/ 6 w 158"/>
                <a:gd name="T31" fmla="*/ 44 h 94"/>
                <a:gd name="T32" fmla="*/ 26 w 158"/>
                <a:gd name="T33" fmla="*/ 22 h 94"/>
                <a:gd name="T34" fmla="*/ 40 w 158"/>
                <a:gd name="T35" fmla="*/ 20 h 94"/>
                <a:gd name="T36" fmla="*/ 32 w 158"/>
                <a:gd name="T37" fmla="*/ 40 h 94"/>
                <a:gd name="T38" fmla="*/ 32 w 158"/>
                <a:gd name="T39" fmla="*/ 50 h 94"/>
                <a:gd name="T40" fmla="*/ 56 w 158"/>
                <a:gd name="T41" fmla="*/ 30 h 94"/>
                <a:gd name="T42" fmla="*/ 68 w 158"/>
                <a:gd name="T43" fmla="*/ 26 h 94"/>
                <a:gd name="T44" fmla="*/ 64 w 158"/>
                <a:gd name="T45" fmla="*/ 38 h 94"/>
                <a:gd name="T46" fmla="*/ 62 w 158"/>
                <a:gd name="T47" fmla="*/ 42 h 94"/>
                <a:gd name="T48" fmla="*/ 56 w 158"/>
                <a:gd name="T49" fmla="*/ 60 h 94"/>
                <a:gd name="T50" fmla="*/ 62 w 158"/>
                <a:gd name="T51" fmla="*/ 62 h 94"/>
                <a:gd name="T52" fmla="*/ 78 w 158"/>
                <a:gd name="T53" fmla="*/ 60 h 94"/>
                <a:gd name="T54" fmla="*/ 80 w 158"/>
                <a:gd name="T55" fmla="*/ 74 h 94"/>
                <a:gd name="T56" fmla="*/ 102 w 158"/>
                <a:gd name="T57" fmla="*/ 84 h 94"/>
                <a:gd name="T58" fmla="*/ 128 w 158"/>
                <a:gd name="T59" fmla="*/ 82 h 94"/>
                <a:gd name="T60" fmla="*/ 132 w 158"/>
                <a:gd name="T61" fmla="*/ 92 h 94"/>
                <a:gd name="T62" fmla="*/ 152 w 158"/>
                <a:gd name="T63" fmla="*/ 94 h 94"/>
                <a:gd name="T64" fmla="*/ 154 w 158"/>
                <a:gd name="T65" fmla="*/ 86 h 94"/>
                <a:gd name="T66" fmla="*/ 140 w 158"/>
                <a:gd name="T67" fmla="*/ 90 h 94"/>
                <a:gd name="T68" fmla="*/ 134 w 158"/>
                <a:gd name="T69" fmla="*/ 86 h 94"/>
                <a:gd name="T70" fmla="*/ 132 w 158"/>
                <a:gd name="T71" fmla="*/ 78 h 94"/>
                <a:gd name="T72" fmla="*/ 102 w 158"/>
                <a:gd name="T73" fmla="*/ 78 h 94"/>
                <a:gd name="T74" fmla="*/ 84 w 158"/>
                <a:gd name="T75" fmla="*/ 72 h 94"/>
                <a:gd name="T76" fmla="*/ 86 w 158"/>
                <a:gd name="T77" fmla="*/ 50 h 94"/>
                <a:gd name="T78" fmla="*/ 76 w 158"/>
                <a:gd name="T79" fmla="*/ 58 h 94"/>
                <a:gd name="T80" fmla="*/ 62 w 158"/>
                <a:gd name="T81" fmla="*/ 56 h 94"/>
                <a:gd name="T82" fmla="*/ 66 w 158"/>
                <a:gd name="T83" fmla="*/ 44 h 94"/>
                <a:gd name="T84" fmla="*/ 68 w 158"/>
                <a:gd name="T85" fmla="*/ 42 h 94"/>
                <a:gd name="T86" fmla="*/ 74 w 158"/>
                <a:gd name="T87" fmla="*/ 30 h 94"/>
                <a:gd name="T88" fmla="*/ 72 w 158"/>
                <a:gd name="T89" fmla="*/ 20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8" h="94">
                  <a:moveTo>
                    <a:pt x="72" y="20"/>
                  </a:moveTo>
                  <a:lnTo>
                    <a:pt x="72" y="20"/>
                  </a:lnTo>
                  <a:lnTo>
                    <a:pt x="64" y="22"/>
                  </a:lnTo>
                  <a:lnTo>
                    <a:pt x="56" y="24"/>
                  </a:lnTo>
                  <a:lnTo>
                    <a:pt x="42" y="36"/>
                  </a:lnTo>
                  <a:lnTo>
                    <a:pt x="40" y="38"/>
                  </a:lnTo>
                  <a:lnTo>
                    <a:pt x="44" y="28"/>
                  </a:lnTo>
                  <a:lnTo>
                    <a:pt x="46" y="18"/>
                  </a:lnTo>
                  <a:lnTo>
                    <a:pt x="48" y="16"/>
                  </a:lnTo>
                  <a:lnTo>
                    <a:pt x="46" y="16"/>
                  </a:lnTo>
                  <a:lnTo>
                    <a:pt x="40" y="14"/>
                  </a:lnTo>
                  <a:lnTo>
                    <a:pt x="34" y="14"/>
                  </a:lnTo>
                  <a:lnTo>
                    <a:pt x="24" y="18"/>
                  </a:lnTo>
                  <a:lnTo>
                    <a:pt x="24" y="10"/>
                  </a:lnTo>
                  <a:lnTo>
                    <a:pt x="20" y="2"/>
                  </a:lnTo>
                  <a:lnTo>
                    <a:pt x="18" y="0"/>
                  </a:lnTo>
                  <a:lnTo>
                    <a:pt x="16" y="0"/>
                  </a:lnTo>
                  <a:lnTo>
                    <a:pt x="10" y="2"/>
                  </a:lnTo>
                  <a:lnTo>
                    <a:pt x="6" y="4"/>
                  </a:lnTo>
                  <a:lnTo>
                    <a:pt x="4" y="8"/>
                  </a:lnTo>
                  <a:lnTo>
                    <a:pt x="0" y="14"/>
                  </a:lnTo>
                  <a:lnTo>
                    <a:pt x="6" y="14"/>
                  </a:lnTo>
                  <a:lnTo>
                    <a:pt x="10" y="8"/>
                  </a:lnTo>
                  <a:lnTo>
                    <a:pt x="14" y="6"/>
                  </a:lnTo>
                  <a:lnTo>
                    <a:pt x="18" y="8"/>
                  </a:lnTo>
                  <a:lnTo>
                    <a:pt x="20" y="10"/>
                  </a:lnTo>
                  <a:lnTo>
                    <a:pt x="20" y="18"/>
                  </a:lnTo>
                  <a:lnTo>
                    <a:pt x="16" y="24"/>
                  </a:lnTo>
                  <a:lnTo>
                    <a:pt x="14" y="26"/>
                  </a:lnTo>
                  <a:lnTo>
                    <a:pt x="8" y="36"/>
                  </a:lnTo>
                  <a:lnTo>
                    <a:pt x="2" y="42"/>
                  </a:lnTo>
                  <a:lnTo>
                    <a:pt x="2" y="44"/>
                  </a:lnTo>
                  <a:lnTo>
                    <a:pt x="6" y="46"/>
                  </a:lnTo>
                  <a:lnTo>
                    <a:pt x="6" y="44"/>
                  </a:lnTo>
                  <a:lnTo>
                    <a:pt x="18" y="30"/>
                  </a:lnTo>
                  <a:lnTo>
                    <a:pt x="26" y="22"/>
                  </a:lnTo>
                  <a:lnTo>
                    <a:pt x="34" y="18"/>
                  </a:lnTo>
                  <a:lnTo>
                    <a:pt x="40" y="20"/>
                  </a:lnTo>
                  <a:lnTo>
                    <a:pt x="38" y="30"/>
                  </a:lnTo>
                  <a:lnTo>
                    <a:pt x="32" y="40"/>
                  </a:lnTo>
                  <a:lnTo>
                    <a:pt x="30" y="46"/>
                  </a:lnTo>
                  <a:lnTo>
                    <a:pt x="32" y="50"/>
                  </a:lnTo>
                  <a:lnTo>
                    <a:pt x="44" y="40"/>
                  </a:lnTo>
                  <a:lnTo>
                    <a:pt x="56" y="30"/>
                  </a:lnTo>
                  <a:lnTo>
                    <a:pt x="62" y="28"/>
                  </a:lnTo>
                  <a:lnTo>
                    <a:pt x="68" y="26"/>
                  </a:lnTo>
                  <a:lnTo>
                    <a:pt x="66" y="36"/>
                  </a:lnTo>
                  <a:lnTo>
                    <a:pt x="64" y="38"/>
                  </a:lnTo>
                  <a:lnTo>
                    <a:pt x="62" y="42"/>
                  </a:lnTo>
                  <a:lnTo>
                    <a:pt x="58" y="50"/>
                  </a:lnTo>
                  <a:lnTo>
                    <a:pt x="56" y="58"/>
                  </a:lnTo>
                  <a:lnTo>
                    <a:pt x="56" y="60"/>
                  </a:lnTo>
                  <a:lnTo>
                    <a:pt x="58" y="60"/>
                  </a:lnTo>
                  <a:lnTo>
                    <a:pt x="62" y="62"/>
                  </a:lnTo>
                  <a:lnTo>
                    <a:pt x="68" y="62"/>
                  </a:lnTo>
                  <a:lnTo>
                    <a:pt x="78" y="60"/>
                  </a:lnTo>
                  <a:lnTo>
                    <a:pt x="78" y="68"/>
                  </a:lnTo>
                  <a:lnTo>
                    <a:pt x="80" y="74"/>
                  </a:lnTo>
                  <a:lnTo>
                    <a:pt x="84" y="78"/>
                  </a:lnTo>
                  <a:lnTo>
                    <a:pt x="90" y="80"/>
                  </a:lnTo>
                  <a:lnTo>
                    <a:pt x="102" y="84"/>
                  </a:lnTo>
                  <a:lnTo>
                    <a:pt x="114" y="84"/>
                  </a:lnTo>
                  <a:lnTo>
                    <a:pt x="128" y="82"/>
                  </a:lnTo>
                  <a:lnTo>
                    <a:pt x="130" y="88"/>
                  </a:lnTo>
                  <a:lnTo>
                    <a:pt x="132" y="92"/>
                  </a:lnTo>
                  <a:lnTo>
                    <a:pt x="138" y="94"/>
                  </a:lnTo>
                  <a:lnTo>
                    <a:pt x="146" y="94"/>
                  </a:lnTo>
                  <a:lnTo>
                    <a:pt x="152" y="94"/>
                  </a:lnTo>
                  <a:lnTo>
                    <a:pt x="158" y="90"/>
                  </a:lnTo>
                  <a:lnTo>
                    <a:pt x="154" y="86"/>
                  </a:lnTo>
                  <a:lnTo>
                    <a:pt x="150" y="88"/>
                  </a:lnTo>
                  <a:lnTo>
                    <a:pt x="146" y="90"/>
                  </a:lnTo>
                  <a:lnTo>
                    <a:pt x="140" y="90"/>
                  </a:lnTo>
                  <a:lnTo>
                    <a:pt x="136" y="88"/>
                  </a:lnTo>
                  <a:lnTo>
                    <a:pt x="134" y="86"/>
                  </a:lnTo>
                  <a:lnTo>
                    <a:pt x="134" y="80"/>
                  </a:lnTo>
                  <a:lnTo>
                    <a:pt x="136" y="76"/>
                  </a:lnTo>
                  <a:lnTo>
                    <a:pt x="132" y="78"/>
                  </a:lnTo>
                  <a:lnTo>
                    <a:pt x="116" y="78"/>
                  </a:lnTo>
                  <a:lnTo>
                    <a:pt x="102" y="78"/>
                  </a:lnTo>
                  <a:lnTo>
                    <a:pt x="92" y="76"/>
                  </a:lnTo>
                  <a:lnTo>
                    <a:pt x="84" y="72"/>
                  </a:lnTo>
                  <a:lnTo>
                    <a:pt x="82" y="66"/>
                  </a:lnTo>
                  <a:lnTo>
                    <a:pt x="84" y="58"/>
                  </a:lnTo>
                  <a:lnTo>
                    <a:pt x="86" y="50"/>
                  </a:lnTo>
                  <a:lnTo>
                    <a:pt x="80" y="56"/>
                  </a:lnTo>
                  <a:lnTo>
                    <a:pt x="76" y="58"/>
                  </a:lnTo>
                  <a:lnTo>
                    <a:pt x="70" y="58"/>
                  </a:lnTo>
                  <a:lnTo>
                    <a:pt x="66" y="58"/>
                  </a:lnTo>
                  <a:lnTo>
                    <a:pt x="62" y="56"/>
                  </a:lnTo>
                  <a:lnTo>
                    <a:pt x="64" y="50"/>
                  </a:lnTo>
                  <a:lnTo>
                    <a:pt x="66" y="44"/>
                  </a:lnTo>
                  <a:lnTo>
                    <a:pt x="68" y="42"/>
                  </a:lnTo>
                  <a:lnTo>
                    <a:pt x="70" y="38"/>
                  </a:lnTo>
                  <a:lnTo>
                    <a:pt x="74" y="30"/>
                  </a:lnTo>
                  <a:lnTo>
                    <a:pt x="74" y="22"/>
                  </a:lnTo>
                  <a:lnTo>
                    <a:pt x="74" y="20"/>
                  </a:lnTo>
                  <a:lnTo>
                    <a:pt x="72" y="2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30"/>
            <p:cNvSpPr>
              <a:spLocks/>
            </p:cNvSpPr>
            <p:nvPr/>
          </p:nvSpPr>
          <p:spPr bwMode="auto">
            <a:xfrm>
              <a:off x="4375" y="2548"/>
              <a:ext cx="84" cy="44"/>
            </a:xfrm>
            <a:custGeom>
              <a:avLst/>
              <a:gdLst>
                <a:gd name="T0" fmla="*/ 2 w 84"/>
                <a:gd name="T1" fmla="*/ 0 h 44"/>
                <a:gd name="T2" fmla="*/ 0 w 84"/>
                <a:gd name="T3" fmla="*/ 4 h 44"/>
                <a:gd name="T4" fmla="*/ 82 w 84"/>
                <a:gd name="T5" fmla="*/ 44 h 44"/>
                <a:gd name="T6" fmla="*/ 84 w 84"/>
                <a:gd name="T7" fmla="*/ 40 h 44"/>
                <a:gd name="T8" fmla="*/ 2 w 8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4">
                  <a:moveTo>
                    <a:pt x="2" y="0"/>
                  </a:moveTo>
                  <a:lnTo>
                    <a:pt x="0" y="4"/>
                  </a:lnTo>
                  <a:lnTo>
                    <a:pt x="82" y="44"/>
                  </a:lnTo>
                  <a:lnTo>
                    <a:pt x="84" y="40"/>
                  </a:lnTo>
                  <a:lnTo>
                    <a:pt x="2"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31"/>
            <p:cNvSpPr>
              <a:spLocks/>
            </p:cNvSpPr>
            <p:nvPr/>
          </p:nvSpPr>
          <p:spPr bwMode="auto">
            <a:xfrm>
              <a:off x="4085" y="2496"/>
              <a:ext cx="90" cy="24"/>
            </a:xfrm>
            <a:custGeom>
              <a:avLst/>
              <a:gdLst>
                <a:gd name="T0" fmla="*/ 0 w 90"/>
                <a:gd name="T1" fmla="*/ 20 h 24"/>
                <a:gd name="T2" fmla="*/ 0 w 90"/>
                <a:gd name="T3" fmla="*/ 20 h 24"/>
                <a:gd name="T4" fmla="*/ 8 w 90"/>
                <a:gd name="T5" fmla="*/ 16 h 24"/>
                <a:gd name="T6" fmla="*/ 16 w 90"/>
                <a:gd name="T7" fmla="*/ 14 h 24"/>
                <a:gd name="T8" fmla="*/ 26 w 90"/>
                <a:gd name="T9" fmla="*/ 12 h 24"/>
                <a:gd name="T10" fmla="*/ 38 w 90"/>
                <a:gd name="T11" fmla="*/ 10 h 24"/>
                <a:gd name="T12" fmla="*/ 54 w 90"/>
                <a:gd name="T13" fmla="*/ 12 h 24"/>
                <a:gd name="T14" fmla="*/ 70 w 90"/>
                <a:gd name="T15" fmla="*/ 16 h 24"/>
                <a:gd name="T16" fmla="*/ 90 w 90"/>
                <a:gd name="T17" fmla="*/ 24 h 24"/>
                <a:gd name="T18" fmla="*/ 90 w 90"/>
                <a:gd name="T19" fmla="*/ 24 h 24"/>
                <a:gd name="T20" fmla="*/ 82 w 90"/>
                <a:gd name="T21" fmla="*/ 18 h 24"/>
                <a:gd name="T22" fmla="*/ 72 w 90"/>
                <a:gd name="T23" fmla="*/ 10 h 24"/>
                <a:gd name="T24" fmla="*/ 60 w 90"/>
                <a:gd name="T25" fmla="*/ 4 h 24"/>
                <a:gd name="T26" fmla="*/ 46 w 90"/>
                <a:gd name="T27" fmla="*/ 0 h 24"/>
                <a:gd name="T28" fmla="*/ 40 w 90"/>
                <a:gd name="T29" fmla="*/ 0 h 24"/>
                <a:gd name="T30" fmla="*/ 32 w 90"/>
                <a:gd name="T31" fmla="*/ 0 h 24"/>
                <a:gd name="T32" fmla="*/ 24 w 90"/>
                <a:gd name="T33" fmla="*/ 4 h 24"/>
                <a:gd name="T34" fmla="*/ 16 w 90"/>
                <a:gd name="T35" fmla="*/ 6 h 24"/>
                <a:gd name="T36" fmla="*/ 8 w 90"/>
                <a:gd name="T37" fmla="*/ 12 h 24"/>
                <a:gd name="T38" fmla="*/ 0 w 90"/>
                <a:gd name="T39" fmla="*/ 20 h 24"/>
                <a:gd name="T40" fmla="*/ 0 w 90"/>
                <a:gd name="T41" fmla="*/ 2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24">
                  <a:moveTo>
                    <a:pt x="0" y="20"/>
                  </a:moveTo>
                  <a:lnTo>
                    <a:pt x="0" y="20"/>
                  </a:lnTo>
                  <a:lnTo>
                    <a:pt x="8" y="16"/>
                  </a:lnTo>
                  <a:lnTo>
                    <a:pt x="16" y="14"/>
                  </a:lnTo>
                  <a:lnTo>
                    <a:pt x="26" y="12"/>
                  </a:lnTo>
                  <a:lnTo>
                    <a:pt x="38" y="10"/>
                  </a:lnTo>
                  <a:lnTo>
                    <a:pt x="54" y="12"/>
                  </a:lnTo>
                  <a:lnTo>
                    <a:pt x="70" y="16"/>
                  </a:lnTo>
                  <a:lnTo>
                    <a:pt x="90" y="24"/>
                  </a:lnTo>
                  <a:lnTo>
                    <a:pt x="82" y="18"/>
                  </a:lnTo>
                  <a:lnTo>
                    <a:pt x="72" y="10"/>
                  </a:lnTo>
                  <a:lnTo>
                    <a:pt x="60" y="4"/>
                  </a:lnTo>
                  <a:lnTo>
                    <a:pt x="46" y="0"/>
                  </a:lnTo>
                  <a:lnTo>
                    <a:pt x="40" y="0"/>
                  </a:lnTo>
                  <a:lnTo>
                    <a:pt x="32" y="0"/>
                  </a:lnTo>
                  <a:lnTo>
                    <a:pt x="24" y="4"/>
                  </a:lnTo>
                  <a:lnTo>
                    <a:pt x="16" y="6"/>
                  </a:lnTo>
                  <a:lnTo>
                    <a:pt x="8" y="12"/>
                  </a:lnTo>
                  <a:lnTo>
                    <a:pt x="0" y="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32"/>
            <p:cNvSpPr>
              <a:spLocks/>
            </p:cNvSpPr>
            <p:nvPr/>
          </p:nvSpPr>
          <p:spPr bwMode="auto">
            <a:xfrm>
              <a:off x="4339" y="2590"/>
              <a:ext cx="52" cy="44"/>
            </a:xfrm>
            <a:custGeom>
              <a:avLst/>
              <a:gdLst>
                <a:gd name="T0" fmla="*/ 0 w 52"/>
                <a:gd name="T1" fmla="*/ 0 h 44"/>
                <a:gd name="T2" fmla="*/ 0 w 52"/>
                <a:gd name="T3" fmla="*/ 0 h 44"/>
                <a:gd name="T4" fmla="*/ 8 w 52"/>
                <a:gd name="T5" fmla="*/ 4 h 44"/>
                <a:gd name="T6" fmla="*/ 24 w 52"/>
                <a:gd name="T7" fmla="*/ 14 h 44"/>
                <a:gd name="T8" fmla="*/ 34 w 52"/>
                <a:gd name="T9" fmla="*/ 20 h 44"/>
                <a:gd name="T10" fmla="*/ 42 w 52"/>
                <a:gd name="T11" fmla="*/ 28 h 44"/>
                <a:gd name="T12" fmla="*/ 48 w 52"/>
                <a:gd name="T13" fmla="*/ 36 h 44"/>
                <a:gd name="T14" fmla="*/ 52 w 52"/>
                <a:gd name="T15" fmla="*/ 44 h 44"/>
                <a:gd name="T16" fmla="*/ 52 w 52"/>
                <a:gd name="T17" fmla="*/ 44 h 44"/>
                <a:gd name="T18" fmla="*/ 52 w 52"/>
                <a:gd name="T19" fmla="*/ 36 h 44"/>
                <a:gd name="T20" fmla="*/ 50 w 52"/>
                <a:gd name="T21" fmla="*/ 28 h 44"/>
                <a:gd name="T22" fmla="*/ 46 w 52"/>
                <a:gd name="T23" fmla="*/ 20 h 44"/>
                <a:gd name="T24" fmla="*/ 38 w 52"/>
                <a:gd name="T25" fmla="*/ 12 h 44"/>
                <a:gd name="T26" fmla="*/ 30 w 52"/>
                <a:gd name="T27" fmla="*/ 4 h 44"/>
                <a:gd name="T28" fmla="*/ 24 w 52"/>
                <a:gd name="T29" fmla="*/ 2 h 44"/>
                <a:gd name="T30" fmla="*/ 16 w 52"/>
                <a:gd name="T31" fmla="*/ 0 h 44"/>
                <a:gd name="T32" fmla="*/ 8 w 52"/>
                <a:gd name="T33" fmla="*/ 0 h 44"/>
                <a:gd name="T34" fmla="*/ 0 w 52"/>
                <a:gd name="T35" fmla="*/ 0 h 44"/>
                <a:gd name="T36" fmla="*/ 0 w 52"/>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 h="44">
                  <a:moveTo>
                    <a:pt x="0" y="0"/>
                  </a:moveTo>
                  <a:lnTo>
                    <a:pt x="0" y="0"/>
                  </a:lnTo>
                  <a:lnTo>
                    <a:pt x="8" y="4"/>
                  </a:lnTo>
                  <a:lnTo>
                    <a:pt x="24" y="14"/>
                  </a:lnTo>
                  <a:lnTo>
                    <a:pt x="34" y="20"/>
                  </a:lnTo>
                  <a:lnTo>
                    <a:pt x="42" y="28"/>
                  </a:lnTo>
                  <a:lnTo>
                    <a:pt x="48" y="36"/>
                  </a:lnTo>
                  <a:lnTo>
                    <a:pt x="52" y="44"/>
                  </a:lnTo>
                  <a:lnTo>
                    <a:pt x="52" y="36"/>
                  </a:lnTo>
                  <a:lnTo>
                    <a:pt x="50" y="28"/>
                  </a:lnTo>
                  <a:lnTo>
                    <a:pt x="46" y="20"/>
                  </a:lnTo>
                  <a:lnTo>
                    <a:pt x="38" y="12"/>
                  </a:lnTo>
                  <a:lnTo>
                    <a:pt x="30" y="4"/>
                  </a:lnTo>
                  <a:lnTo>
                    <a:pt x="24" y="2"/>
                  </a:lnTo>
                  <a:lnTo>
                    <a:pt x="16" y="0"/>
                  </a:lnTo>
                  <a:lnTo>
                    <a:pt x="8"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33"/>
            <p:cNvSpPr>
              <a:spLocks/>
            </p:cNvSpPr>
            <p:nvPr/>
          </p:nvSpPr>
          <p:spPr bwMode="auto">
            <a:xfrm>
              <a:off x="4159" y="2644"/>
              <a:ext cx="86" cy="60"/>
            </a:xfrm>
            <a:custGeom>
              <a:avLst/>
              <a:gdLst>
                <a:gd name="T0" fmla="*/ 0 w 86"/>
                <a:gd name="T1" fmla="*/ 0 h 60"/>
                <a:gd name="T2" fmla="*/ 0 w 86"/>
                <a:gd name="T3" fmla="*/ 0 h 60"/>
                <a:gd name="T4" fmla="*/ 6 w 86"/>
                <a:gd name="T5" fmla="*/ 8 h 60"/>
                <a:gd name="T6" fmla="*/ 24 w 86"/>
                <a:gd name="T7" fmla="*/ 26 h 60"/>
                <a:gd name="T8" fmla="*/ 36 w 86"/>
                <a:gd name="T9" fmla="*/ 36 h 60"/>
                <a:gd name="T10" fmla="*/ 52 w 86"/>
                <a:gd name="T11" fmla="*/ 46 h 60"/>
                <a:gd name="T12" fmla="*/ 68 w 86"/>
                <a:gd name="T13" fmla="*/ 54 h 60"/>
                <a:gd name="T14" fmla="*/ 86 w 86"/>
                <a:gd name="T15" fmla="*/ 60 h 60"/>
                <a:gd name="T16" fmla="*/ 86 w 86"/>
                <a:gd name="T17" fmla="*/ 60 h 60"/>
                <a:gd name="T18" fmla="*/ 76 w 86"/>
                <a:gd name="T19" fmla="*/ 60 h 60"/>
                <a:gd name="T20" fmla="*/ 66 w 86"/>
                <a:gd name="T21" fmla="*/ 58 h 60"/>
                <a:gd name="T22" fmla="*/ 52 w 86"/>
                <a:gd name="T23" fmla="*/ 54 h 60"/>
                <a:gd name="T24" fmla="*/ 38 w 86"/>
                <a:gd name="T25" fmla="*/ 46 h 60"/>
                <a:gd name="T26" fmla="*/ 22 w 86"/>
                <a:gd name="T27" fmla="*/ 36 h 60"/>
                <a:gd name="T28" fmla="*/ 16 w 86"/>
                <a:gd name="T29" fmla="*/ 30 h 60"/>
                <a:gd name="T30" fmla="*/ 10 w 86"/>
                <a:gd name="T31" fmla="*/ 22 h 60"/>
                <a:gd name="T32" fmla="*/ 4 w 86"/>
                <a:gd name="T33" fmla="*/ 12 h 60"/>
                <a:gd name="T34" fmla="*/ 0 w 86"/>
                <a:gd name="T35" fmla="*/ 0 h 60"/>
                <a:gd name="T36" fmla="*/ 0 w 86"/>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60">
                  <a:moveTo>
                    <a:pt x="0" y="0"/>
                  </a:moveTo>
                  <a:lnTo>
                    <a:pt x="0" y="0"/>
                  </a:lnTo>
                  <a:lnTo>
                    <a:pt x="6" y="8"/>
                  </a:lnTo>
                  <a:lnTo>
                    <a:pt x="24" y="26"/>
                  </a:lnTo>
                  <a:lnTo>
                    <a:pt x="36" y="36"/>
                  </a:lnTo>
                  <a:lnTo>
                    <a:pt x="52" y="46"/>
                  </a:lnTo>
                  <a:lnTo>
                    <a:pt x="68" y="54"/>
                  </a:lnTo>
                  <a:lnTo>
                    <a:pt x="86" y="60"/>
                  </a:lnTo>
                  <a:lnTo>
                    <a:pt x="76" y="60"/>
                  </a:lnTo>
                  <a:lnTo>
                    <a:pt x="66" y="58"/>
                  </a:lnTo>
                  <a:lnTo>
                    <a:pt x="52" y="54"/>
                  </a:lnTo>
                  <a:lnTo>
                    <a:pt x="38" y="46"/>
                  </a:lnTo>
                  <a:lnTo>
                    <a:pt x="22" y="36"/>
                  </a:lnTo>
                  <a:lnTo>
                    <a:pt x="16" y="30"/>
                  </a:lnTo>
                  <a:lnTo>
                    <a:pt x="10" y="22"/>
                  </a:lnTo>
                  <a:lnTo>
                    <a:pt x="4" y="12"/>
                  </a:lnTo>
                  <a:lnTo>
                    <a:pt x="0" y="0"/>
                  </a:lnTo>
                  <a:close/>
                </a:path>
              </a:pathLst>
            </a:custGeom>
            <a:solidFill>
              <a:srgbClr val="433E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4"/>
            <p:cNvSpPr>
              <a:spLocks/>
            </p:cNvSpPr>
            <p:nvPr/>
          </p:nvSpPr>
          <p:spPr bwMode="auto">
            <a:xfrm>
              <a:off x="4085" y="2528"/>
              <a:ext cx="82" cy="94"/>
            </a:xfrm>
            <a:custGeom>
              <a:avLst/>
              <a:gdLst>
                <a:gd name="T0" fmla="*/ 0 w 82"/>
                <a:gd name="T1" fmla="*/ 74 h 94"/>
                <a:gd name="T2" fmla="*/ 0 w 82"/>
                <a:gd name="T3" fmla="*/ 74 h 94"/>
                <a:gd name="T4" fmla="*/ 0 w 82"/>
                <a:gd name="T5" fmla="*/ 60 h 94"/>
                <a:gd name="T6" fmla="*/ 2 w 82"/>
                <a:gd name="T7" fmla="*/ 46 h 94"/>
                <a:gd name="T8" fmla="*/ 4 w 82"/>
                <a:gd name="T9" fmla="*/ 32 h 94"/>
                <a:gd name="T10" fmla="*/ 10 w 82"/>
                <a:gd name="T11" fmla="*/ 18 h 94"/>
                <a:gd name="T12" fmla="*/ 14 w 82"/>
                <a:gd name="T13" fmla="*/ 12 h 94"/>
                <a:gd name="T14" fmla="*/ 20 w 82"/>
                <a:gd name="T15" fmla="*/ 6 h 94"/>
                <a:gd name="T16" fmla="*/ 26 w 82"/>
                <a:gd name="T17" fmla="*/ 2 h 94"/>
                <a:gd name="T18" fmla="*/ 34 w 82"/>
                <a:gd name="T19" fmla="*/ 0 h 94"/>
                <a:gd name="T20" fmla="*/ 42 w 82"/>
                <a:gd name="T21" fmla="*/ 0 h 94"/>
                <a:gd name="T22" fmla="*/ 54 w 82"/>
                <a:gd name="T23" fmla="*/ 2 h 94"/>
                <a:gd name="T24" fmla="*/ 54 w 82"/>
                <a:gd name="T25" fmla="*/ 2 h 94"/>
                <a:gd name="T26" fmla="*/ 62 w 82"/>
                <a:gd name="T27" fmla="*/ 6 h 94"/>
                <a:gd name="T28" fmla="*/ 68 w 82"/>
                <a:gd name="T29" fmla="*/ 12 h 94"/>
                <a:gd name="T30" fmla="*/ 76 w 82"/>
                <a:gd name="T31" fmla="*/ 22 h 94"/>
                <a:gd name="T32" fmla="*/ 80 w 82"/>
                <a:gd name="T33" fmla="*/ 34 h 94"/>
                <a:gd name="T34" fmla="*/ 82 w 82"/>
                <a:gd name="T35" fmla="*/ 42 h 94"/>
                <a:gd name="T36" fmla="*/ 82 w 82"/>
                <a:gd name="T37" fmla="*/ 50 h 94"/>
                <a:gd name="T38" fmla="*/ 80 w 82"/>
                <a:gd name="T39" fmla="*/ 60 h 94"/>
                <a:gd name="T40" fmla="*/ 76 w 82"/>
                <a:gd name="T41" fmla="*/ 70 h 94"/>
                <a:gd name="T42" fmla="*/ 72 w 82"/>
                <a:gd name="T43" fmla="*/ 80 h 94"/>
                <a:gd name="T44" fmla="*/ 64 w 82"/>
                <a:gd name="T45" fmla="*/ 94 h 94"/>
                <a:gd name="T46" fmla="*/ 64 w 82"/>
                <a:gd name="T47" fmla="*/ 94 h 94"/>
                <a:gd name="T48" fmla="*/ 60 w 82"/>
                <a:gd name="T49" fmla="*/ 90 h 94"/>
                <a:gd name="T50" fmla="*/ 46 w 82"/>
                <a:gd name="T51" fmla="*/ 84 h 94"/>
                <a:gd name="T52" fmla="*/ 24 w 82"/>
                <a:gd name="T53" fmla="*/ 76 h 94"/>
                <a:gd name="T54" fmla="*/ 14 w 82"/>
                <a:gd name="T55" fmla="*/ 74 h 94"/>
                <a:gd name="T56" fmla="*/ 0 w 82"/>
                <a:gd name="T57" fmla="*/ 74 h 94"/>
                <a:gd name="T58" fmla="*/ 0 w 82"/>
                <a:gd name="T59" fmla="*/ 74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94">
                  <a:moveTo>
                    <a:pt x="0" y="74"/>
                  </a:moveTo>
                  <a:lnTo>
                    <a:pt x="0" y="74"/>
                  </a:lnTo>
                  <a:lnTo>
                    <a:pt x="0" y="60"/>
                  </a:lnTo>
                  <a:lnTo>
                    <a:pt x="2" y="46"/>
                  </a:lnTo>
                  <a:lnTo>
                    <a:pt x="4" y="32"/>
                  </a:lnTo>
                  <a:lnTo>
                    <a:pt x="10" y="18"/>
                  </a:lnTo>
                  <a:lnTo>
                    <a:pt x="14" y="12"/>
                  </a:lnTo>
                  <a:lnTo>
                    <a:pt x="20" y="6"/>
                  </a:lnTo>
                  <a:lnTo>
                    <a:pt x="26" y="2"/>
                  </a:lnTo>
                  <a:lnTo>
                    <a:pt x="34" y="0"/>
                  </a:lnTo>
                  <a:lnTo>
                    <a:pt x="42" y="0"/>
                  </a:lnTo>
                  <a:lnTo>
                    <a:pt x="54" y="2"/>
                  </a:lnTo>
                  <a:lnTo>
                    <a:pt x="62" y="6"/>
                  </a:lnTo>
                  <a:lnTo>
                    <a:pt x="68" y="12"/>
                  </a:lnTo>
                  <a:lnTo>
                    <a:pt x="76" y="22"/>
                  </a:lnTo>
                  <a:lnTo>
                    <a:pt x="80" y="34"/>
                  </a:lnTo>
                  <a:lnTo>
                    <a:pt x="82" y="42"/>
                  </a:lnTo>
                  <a:lnTo>
                    <a:pt x="82" y="50"/>
                  </a:lnTo>
                  <a:lnTo>
                    <a:pt x="80" y="60"/>
                  </a:lnTo>
                  <a:lnTo>
                    <a:pt x="76" y="70"/>
                  </a:lnTo>
                  <a:lnTo>
                    <a:pt x="72" y="80"/>
                  </a:lnTo>
                  <a:lnTo>
                    <a:pt x="64" y="94"/>
                  </a:lnTo>
                  <a:lnTo>
                    <a:pt x="60" y="90"/>
                  </a:lnTo>
                  <a:lnTo>
                    <a:pt x="46" y="84"/>
                  </a:lnTo>
                  <a:lnTo>
                    <a:pt x="24" y="76"/>
                  </a:lnTo>
                  <a:lnTo>
                    <a:pt x="14" y="74"/>
                  </a:lnTo>
                  <a:lnTo>
                    <a:pt x="0" y="7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5"/>
            <p:cNvSpPr>
              <a:spLocks/>
            </p:cNvSpPr>
            <p:nvPr/>
          </p:nvSpPr>
          <p:spPr bwMode="auto">
            <a:xfrm>
              <a:off x="4091" y="2534"/>
              <a:ext cx="72" cy="82"/>
            </a:xfrm>
            <a:custGeom>
              <a:avLst/>
              <a:gdLst>
                <a:gd name="T0" fmla="*/ 0 w 72"/>
                <a:gd name="T1" fmla="*/ 62 h 82"/>
                <a:gd name="T2" fmla="*/ 0 w 72"/>
                <a:gd name="T3" fmla="*/ 62 h 82"/>
                <a:gd name="T4" fmla="*/ 0 w 72"/>
                <a:gd name="T5" fmla="*/ 50 h 82"/>
                <a:gd name="T6" fmla="*/ 0 w 72"/>
                <a:gd name="T7" fmla="*/ 38 h 82"/>
                <a:gd name="T8" fmla="*/ 2 w 72"/>
                <a:gd name="T9" fmla="*/ 26 h 82"/>
                <a:gd name="T10" fmla="*/ 8 w 72"/>
                <a:gd name="T11" fmla="*/ 14 h 82"/>
                <a:gd name="T12" fmla="*/ 10 w 72"/>
                <a:gd name="T13" fmla="*/ 8 h 82"/>
                <a:gd name="T14" fmla="*/ 16 w 72"/>
                <a:gd name="T15" fmla="*/ 4 h 82"/>
                <a:gd name="T16" fmla="*/ 22 w 72"/>
                <a:gd name="T17" fmla="*/ 0 h 82"/>
                <a:gd name="T18" fmla="*/ 28 w 72"/>
                <a:gd name="T19" fmla="*/ 0 h 82"/>
                <a:gd name="T20" fmla="*/ 36 w 72"/>
                <a:gd name="T21" fmla="*/ 0 h 82"/>
                <a:gd name="T22" fmla="*/ 46 w 72"/>
                <a:gd name="T23" fmla="*/ 2 h 82"/>
                <a:gd name="T24" fmla="*/ 46 w 72"/>
                <a:gd name="T25" fmla="*/ 2 h 82"/>
                <a:gd name="T26" fmla="*/ 54 w 72"/>
                <a:gd name="T27" fmla="*/ 6 h 82"/>
                <a:gd name="T28" fmla="*/ 60 w 72"/>
                <a:gd name="T29" fmla="*/ 10 h 82"/>
                <a:gd name="T30" fmla="*/ 66 w 72"/>
                <a:gd name="T31" fmla="*/ 18 h 82"/>
                <a:gd name="T32" fmla="*/ 70 w 72"/>
                <a:gd name="T33" fmla="*/ 30 h 82"/>
                <a:gd name="T34" fmla="*/ 72 w 72"/>
                <a:gd name="T35" fmla="*/ 44 h 82"/>
                <a:gd name="T36" fmla="*/ 70 w 72"/>
                <a:gd name="T37" fmla="*/ 52 h 82"/>
                <a:gd name="T38" fmla="*/ 68 w 72"/>
                <a:gd name="T39" fmla="*/ 60 h 82"/>
                <a:gd name="T40" fmla="*/ 62 w 72"/>
                <a:gd name="T41" fmla="*/ 72 h 82"/>
                <a:gd name="T42" fmla="*/ 56 w 72"/>
                <a:gd name="T43" fmla="*/ 82 h 82"/>
                <a:gd name="T44" fmla="*/ 56 w 72"/>
                <a:gd name="T45" fmla="*/ 82 h 82"/>
                <a:gd name="T46" fmla="*/ 40 w 72"/>
                <a:gd name="T47" fmla="*/ 74 h 82"/>
                <a:gd name="T48" fmla="*/ 22 w 72"/>
                <a:gd name="T49" fmla="*/ 66 h 82"/>
                <a:gd name="T50" fmla="*/ 0 w 72"/>
                <a:gd name="T51" fmla="*/ 62 h 82"/>
                <a:gd name="T52" fmla="*/ 0 w 72"/>
                <a:gd name="T53" fmla="*/ 62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82">
                  <a:moveTo>
                    <a:pt x="0" y="62"/>
                  </a:moveTo>
                  <a:lnTo>
                    <a:pt x="0" y="62"/>
                  </a:lnTo>
                  <a:lnTo>
                    <a:pt x="0" y="50"/>
                  </a:lnTo>
                  <a:lnTo>
                    <a:pt x="0" y="38"/>
                  </a:lnTo>
                  <a:lnTo>
                    <a:pt x="2" y="26"/>
                  </a:lnTo>
                  <a:lnTo>
                    <a:pt x="8" y="14"/>
                  </a:lnTo>
                  <a:lnTo>
                    <a:pt x="10" y="8"/>
                  </a:lnTo>
                  <a:lnTo>
                    <a:pt x="16" y="4"/>
                  </a:lnTo>
                  <a:lnTo>
                    <a:pt x="22" y="0"/>
                  </a:lnTo>
                  <a:lnTo>
                    <a:pt x="28" y="0"/>
                  </a:lnTo>
                  <a:lnTo>
                    <a:pt x="36" y="0"/>
                  </a:lnTo>
                  <a:lnTo>
                    <a:pt x="46" y="2"/>
                  </a:lnTo>
                  <a:lnTo>
                    <a:pt x="54" y="6"/>
                  </a:lnTo>
                  <a:lnTo>
                    <a:pt x="60" y="10"/>
                  </a:lnTo>
                  <a:lnTo>
                    <a:pt x="66" y="18"/>
                  </a:lnTo>
                  <a:lnTo>
                    <a:pt x="70" y="30"/>
                  </a:lnTo>
                  <a:lnTo>
                    <a:pt x="72" y="44"/>
                  </a:lnTo>
                  <a:lnTo>
                    <a:pt x="70" y="52"/>
                  </a:lnTo>
                  <a:lnTo>
                    <a:pt x="68" y="60"/>
                  </a:lnTo>
                  <a:lnTo>
                    <a:pt x="62" y="72"/>
                  </a:lnTo>
                  <a:lnTo>
                    <a:pt x="56" y="82"/>
                  </a:lnTo>
                  <a:lnTo>
                    <a:pt x="40" y="74"/>
                  </a:lnTo>
                  <a:lnTo>
                    <a:pt x="22" y="66"/>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6"/>
            <p:cNvSpPr>
              <a:spLocks/>
            </p:cNvSpPr>
            <p:nvPr/>
          </p:nvSpPr>
          <p:spPr bwMode="auto">
            <a:xfrm>
              <a:off x="4069" y="2598"/>
              <a:ext cx="32" cy="6"/>
            </a:xfrm>
            <a:custGeom>
              <a:avLst/>
              <a:gdLst>
                <a:gd name="T0" fmla="*/ 32 w 32"/>
                <a:gd name="T1" fmla="*/ 6 h 6"/>
                <a:gd name="T2" fmla="*/ 32 w 32"/>
                <a:gd name="T3" fmla="*/ 6 h 6"/>
                <a:gd name="T4" fmla="*/ 18 w 32"/>
                <a:gd name="T5" fmla="*/ 4 h 6"/>
                <a:gd name="T6" fmla="*/ 8 w 32"/>
                <a:gd name="T7" fmla="*/ 4 h 6"/>
                <a:gd name="T8" fmla="*/ 0 w 32"/>
                <a:gd name="T9" fmla="*/ 6 h 6"/>
                <a:gd name="T10" fmla="*/ 0 w 32"/>
                <a:gd name="T11" fmla="*/ 6 h 6"/>
                <a:gd name="T12" fmla="*/ 2 w 32"/>
                <a:gd name="T13" fmla="*/ 4 h 6"/>
                <a:gd name="T14" fmla="*/ 8 w 32"/>
                <a:gd name="T15" fmla="*/ 2 h 6"/>
                <a:gd name="T16" fmla="*/ 18 w 32"/>
                <a:gd name="T17" fmla="*/ 0 h 6"/>
                <a:gd name="T18" fmla="*/ 30 w 32"/>
                <a:gd name="T19" fmla="*/ 2 h 6"/>
                <a:gd name="T20" fmla="*/ 32 w 3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32" y="6"/>
                  </a:moveTo>
                  <a:lnTo>
                    <a:pt x="32" y="6"/>
                  </a:lnTo>
                  <a:lnTo>
                    <a:pt x="18" y="4"/>
                  </a:lnTo>
                  <a:lnTo>
                    <a:pt x="8" y="4"/>
                  </a:lnTo>
                  <a:lnTo>
                    <a:pt x="0" y="6"/>
                  </a:lnTo>
                  <a:lnTo>
                    <a:pt x="2" y="4"/>
                  </a:lnTo>
                  <a:lnTo>
                    <a:pt x="8" y="2"/>
                  </a:lnTo>
                  <a:lnTo>
                    <a:pt x="18" y="0"/>
                  </a:lnTo>
                  <a:lnTo>
                    <a:pt x="30" y="2"/>
                  </a:lnTo>
                  <a:lnTo>
                    <a:pt x="32" y="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37"/>
            <p:cNvSpPr>
              <a:spLocks/>
            </p:cNvSpPr>
            <p:nvPr/>
          </p:nvSpPr>
          <p:spPr bwMode="auto">
            <a:xfrm>
              <a:off x="4089" y="2550"/>
              <a:ext cx="54" cy="58"/>
            </a:xfrm>
            <a:custGeom>
              <a:avLst/>
              <a:gdLst>
                <a:gd name="T0" fmla="*/ 42 w 54"/>
                <a:gd name="T1" fmla="*/ 58 h 58"/>
                <a:gd name="T2" fmla="*/ 42 w 54"/>
                <a:gd name="T3" fmla="*/ 58 h 58"/>
                <a:gd name="T4" fmla="*/ 46 w 54"/>
                <a:gd name="T5" fmla="*/ 52 h 58"/>
                <a:gd name="T6" fmla="*/ 50 w 54"/>
                <a:gd name="T7" fmla="*/ 46 h 58"/>
                <a:gd name="T8" fmla="*/ 52 w 54"/>
                <a:gd name="T9" fmla="*/ 38 h 58"/>
                <a:gd name="T10" fmla="*/ 54 w 54"/>
                <a:gd name="T11" fmla="*/ 30 h 58"/>
                <a:gd name="T12" fmla="*/ 54 w 54"/>
                <a:gd name="T13" fmla="*/ 20 h 58"/>
                <a:gd name="T14" fmla="*/ 48 w 54"/>
                <a:gd name="T15" fmla="*/ 12 h 58"/>
                <a:gd name="T16" fmla="*/ 40 w 54"/>
                <a:gd name="T17" fmla="*/ 4 h 58"/>
                <a:gd name="T18" fmla="*/ 40 w 54"/>
                <a:gd name="T19" fmla="*/ 4 h 58"/>
                <a:gd name="T20" fmla="*/ 32 w 54"/>
                <a:gd name="T21" fmla="*/ 2 h 58"/>
                <a:gd name="T22" fmla="*/ 24 w 54"/>
                <a:gd name="T23" fmla="*/ 0 h 58"/>
                <a:gd name="T24" fmla="*/ 18 w 54"/>
                <a:gd name="T25" fmla="*/ 0 h 58"/>
                <a:gd name="T26" fmla="*/ 14 w 54"/>
                <a:gd name="T27" fmla="*/ 0 h 58"/>
                <a:gd name="T28" fmla="*/ 6 w 54"/>
                <a:gd name="T29" fmla="*/ 4 h 58"/>
                <a:gd name="T30" fmla="*/ 4 w 54"/>
                <a:gd name="T31" fmla="*/ 6 h 58"/>
                <a:gd name="T32" fmla="*/ 4 w 54"/>
                <a:gd name="T33" fmla="*/ 6 h 58"/>
                <a:gd name="T34" fmla="*/ 0 w 54"/>
                <a:gd name="T35" fmla="*/ 22 h 58"/>
                <a:gd name="T36" fmla="*/ 0 w 54"/>
                <a:gd name="T37" fmla="*/ 36 h 58"/>
                <a:gd name="T38" fmla="*/ 0 w 54"/>
                <a:gd name="T39" fmla="*/ 42 h 58"/>
                <a:gd name="T40" fmla="*/ 2 w 54"/>
                <a:gd name="T41" fmla="*/ 48 h 58"/>
                <a:gd name="T42" fmla="*/ 2 w 54"/>
                <a:gd name="T43" fmla="*/ 48 h 58"/>
                <a:gd name="T44" fmla="*/ 12 w 54"/>
                <a:gd name="T45" fmla="*/ 50 h 58"/>
                <a:gd name="T46" fmla="*/ 42 w 54"/>
                <a:gd name="T47" fmla="*/ 58 h 58"/>
                <a:gd name="T48" fmla="*/ 42 w 54"/>
                <a:gd name="T49" fmla="*/ 58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58">
                  <a:moveTo>
                    <a:pt x="42" y="58"/>
                  </a:moveTo>
                  <a:lnTo>
                    <a:pt x="42" y="58"/>
                  </a:lnTo>
                  <a:lnTo>
                    <a:pt x="46" y="52"/>
                  </a:lnTo>
                  <a:lnTo>
                    <a:pt x="50" y="46"/>
                  </a:lnTo>
                  <a:lnTo>
                    <a:pt x="52" y="38"/>
                  </a:lnTo>
                  <a:lnTo>
                    <a:pt x="54" y="30"/>
                  </a:lnTo>
                  <a:lnTo>
                    <a:pt x="54" y="20"/>
                  </a:lnTo>
                  <a:lnTo>
                    <a:pt x="48" y="12"/>
                  </a:lnTo>
                  <a:lnTo>
                    <a:pt x="40" y="4"/>
                  </a:lnTo>
                  <a:lnTo>
                    <a:pt x="32" y="2"/>
                  </a:lnTo>
                  <a:lnTo>
                    <a:pt x="24" y="0"/>
                  </a:lnTo>
                  <a:lnTo>
                    <a:pt x="18" y="0"/>
                  </a:lnTo>
                  <a:lnTo>
                    <a:pt x="14" y="0"/>
                  </a:lnTo>
                  <a:lnTo>
                    <a:pt x="6" y="4"/>
                  </a:lnTo>
                  <a:lnTo>
                    <a:pt x="4" y="6"/>
                  </a:lnTo>
                  <a:lnTo>
                    <a:pt x="0" y="22"/>
                  </a:lnTo>
                  <a:lnTo>
                    <a:pt x="0" y="36"/>
                  </a:lnTo>
                  <a:lnTo>
                    <a:pt x="0" y="42"/>
                  </a:lnTo>
                  <a:lnTo>
                    <a:pt x="2" y="48"/>
                  </a:lnTo>
                  <a:lnTo>
                    <a:pt x="12" y="50"/>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8"/>
            <p:cNvSpPr>
              <a:spLocks/>
            </p:cNvSpPr>
            <p:nvPr/>
          </p:nvSpPr>
          <p:spPr bwMode="auto">
            <a:xfrm>
              <a:off x="4111" y="2558"/>
              <a:ext cx="20" cy="34"/>
            </a:xfrm>
            <a:custGeom>
              <a:avLst/>
              <a:gdLst>
                <a:gd name="T0" fmla="*/ 18 w 20"/>
                <a:gd name="T1" fmla="*/ 34 h 34"/>
                <a:gd name="T2" fmla="*/ 8 w 20"/>
                <a:gd name="T3" fmla="*/ 30 h 34"/>
                <a:gd name="T4" fmla="*/ 8 w 20"/>
                <a:gd name="T5" fmla="*/ 30 h 34"/>
                <a:gd name="T6" fmla="*/ 8 w 20"/>
                <a:gd name="T7" fmla="*/ 24 h 34"/>
                <a:gd name="T8" fmla="*/ 6 w 20"/>
                <a:gd name="T9" fmla="*/ 20 h 34"/>
                <a:gd name="T10" fmla="*/ 0 w 20"/>
                <a:gd name="T11" fmla="*/ 14 h 34"/>
                <a:gd name="T12" fmla="*/ 4 w 20"/>
                <a:gd name="T13" fmla="*/ 0 h 34"/>
                <a:gd name="T14" fmla="*/ 4 w 20"/>
                <a:gd name="T15" fmla="*/ 0 h 34"/>
                <a:gd name="T16" fmla="*/ 8 w 20"/>
                <a:gd name="T17" fmla="*/ 2 h 34"/>
                <a:gd name="T18" fmla="*/ 16 w 20"/>
                <a:gd name="T19" fmla="*/ 8 h 34"/>
                <a:gd name="T20" fmla="*/ 18 w 20"/>
                <a:gd name="T21" fmla="*/ 12 h 34"/>
                <a:gd name="T22" fmla="*/ 20 w 20"/>
                <a:gd name="T23" fmla="*/ 18 h 34"/>
                <a:gd name="T24" fmla="*/ 20 w 20"/>
                <a:gd name="T25" fmla="*/ 24 h 34"/>
                <a:gd name="T26" fmla="*/ 18 w 20"/>
                <a:gd name="T27" fmla="*/ 34 h 34"/>
                <a:gd name="T28" fmla="*/ 18 w 20"/>
                <a:gd name="T29" fmla="*/ 3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34">
                  <a:moveTo>
                    <a:pt x="18" y="34"/>
                  </a:moveTo>
                  <a:lnTo>
                    <a:pt x="8" y="30"/>
                  </a:lnTo>
                  <a:lnTo>
                    <a:pt x="8" y="24"/>
                  </a:lnTo>
                  <a:lnTo>
                    <a:pt x="6" y="20"/>
                  </a:lnTo>
                  <a:lnTo>
                    <a:pt x="0" y="14"/>
                  </a:lnTo>
                  <a:lnTo>
                    <a:pt x="4" y="0"/>
                  </a:lnTo>
                  <a:lnTo>
                    <a:pt x="8" y="2"/>
                  </a:lnTo>
                  <a:lnTo>
                    <a:pt x="16" y="8"/>
                  </a:lnTo>
                  <a:lnTo>
                    <a:pt x="18" y="12"/>
                  </a:lnTo>
                  <a:lnTo>
                    <a:pt x="20" y="18"/>
                  </a:lnTo>
                  <a:lnTo>
                    <a:pt x="20" y="24"/>
                  </a:lnTo>
                  <a:lnTo>
                    <a:pt x="18" y="34"/>
                  </a:lnTo>
                  <a:close/>
                </a:path>
              </a:pathLst>
            </a:custGeom>
            <a:solidFill>
              <a:srgbClr val="0E4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39"/>
            <p:cNvSpPr>
              <a:spLocks/>
            </p:cNvSpPr>
            <p:nvPr/>
          </p:nvSpPr>
          <p:spPr bwMode="auto">
            <a:xfrm>
              <a:off x="4125" y="2558"/>
              <a:ext cx="18" cy="16"/>
            </a:xfrm>
            <a:custGeom>
              <a:avLst/>
              <a:gdLst>
                <a:gd name="T0" fmla="*/ 0 w 18"/>
                <a:gd name="T1" fmla="*/ 4 h 16"/>
                <a:gd name="T2" fmla="*/ 0 w 18"/>
                <a:gd name="T3" fmla="*/ 4 h 16"/>
                <a:gd name="T4" fmla="*/ 0 w 18"/>
                <a:gd name="T5" fmla="*/ 8 h 16"/>
                <a:gd name="T6" fmla="*/ 0 w 18"/>
                <a:gd name="T7" fmla="*/ 10 h 16"/>
                <a:gd name="T8" fmla="*/ 2 w 18"/>
                <a:gd name="T9" fmla="*/ 14 h 16"/>
                <a:gd name="T10" fmla="*/ 6 w 18"/>
                <a:gd name="T11" fmla="*/ 16 h 16"/>
                <a:gd name="T12" fmla="*/ 6 w 18"/>
                <a:gd name="T13" fmla="*/ 16 h 16"/>
                <a:gd name="T14" fmla="*/ 8 w 18"/>
                <a:gd name="T15" fmla="*/ 16 h 16"/>
                <a:gd name="T16" fmla="*/ 12 w 18"/>
                <a:gd name="T17" fmla="*/ 16 h 16"/>
                <a:gd name="T18" fmla="*/ 16 w 18"/>
                <a:gd name="T19" fmla="*/ 16 h 16"/>
                <a:gd name="T20" fmla="*/ 18 w 18"/>
                <a:gd name="T21" fmla="*/ 12 h 16"/>
                <a:gd name="T22" fmla="*/ 18 w 18"/>
                <a:gd name="T23" fmla="*/ 12 h 16"/>
                <a:gd name="T24" fmla="*/ 18 w 18"/>
                <a:gd name="T25" fmla="*/ 8 h 16"/>
                <a:gd name="T26" fmla="*/ 18 w 18"/>
                <a:gd name="T27" fmla="*/ 6 h 16"/>
                <a:gd name="T28" fmla="*/ 16 w 18"/>
                <a:gd name="T29" fmla="*/ 2 h 16"/>
                <a:gd name="T30" fmla="*/ 12 w 18"/>
                <a:gd name="T31" fmla="*/ 0 h 16"/>
                <a:gd name="T32" fmla="*/ 12 w 18"/>
                <a:gd name="T33" fmla="*/ 0 h 16"/>
                <a:gd name="T34" fmla="*/ 10 w 18"/>
                <a:gd name="T35" fmla="*/ 0 h 16"/>
                <a:gd name="T36" fmla="*/ 6 w 18"/>
                <a:gd name="T37" fmla="*/ 0 h 16"/>
                <a:gd name="T38" fmla="*/ 2 w 18"/>
                <a:gd name="T39" fmla="*/ 0 h 16"/>
                <a:gd name="T40" fmla="*/ 0 w 18"/>
                <a:gd name="T41" fmla="*/ 4 h 16"/>
                <a:gd name="T42" fmla="*/ 0 w 18"/>
                <a:gd name="T43" fmla="*/ 4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16">
                  <a:moveTo>
                    <a:pt x="0" y="4"/>
                  </a:moveTo>
                  <a:lnTo>
                    <a:pt x="0" y="4"/>
                  </a:lnTo>
                  <a:lnTo>
                    <a:pt x="0" y="8"/>
                  </a:lnTo>
                  <a:lnTo>
                    <a:pt x="0" y="10"/>
                  </a:lnTo>
                  <a:lnTo>
                    <a:pt x="2" y="14"/>
                  </a:lnTo>
                  <a:lnTo>
                    <a:pt x="6" y="16"/>
                  </a:lnTo>
                  <a:lnTo>
                    <a:pt x="8" y="16"/>
                  </a:lnTo>
                  <a:lnTo>
                    <a:pt x="12" y="16"/>
                  </a:lnTo>
                  <a:lnTo>
                    <a:pt x="16" y="16"/>
                  </a:lnTo>
                  <a:lnTo>
                    <a:pt x="18" y="12"/>
                  </a:lnTo>
                  <a:lnTo>
                    <a:pt x="18" y="8"/>
                  </a:lnTo>
                  <a:lnTo>
                    <a:pt x="18" y="6"/>
                  </a:lnTo>
                  <a:lnTo>
                    <a:pt x="16" y="2"/>
                  </a:lnTo>
                  <a:lnTo>
                    <a:pt x="12" y="0"/>
                  </a:lnTo>
                  <a:lnTo>
                    <a:pt x="10" y="0"/>
                  </a:lnTo>
                  <a:lnTo>
                    <a:pt x="6" y="0"/>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40"/>
            <p:cNvSpPr>
              <a:spLocks/>
            </p:cNvSpPr>
            <p:nvPr/>
          </p:nvSpPr>
          <p:spPr bwMode="auto">
            <a:xfrm>
              <a:off x="4205" y="2634"/>
              <a:ext cx="40" cy="30"/>
            </a:xfrm>
            <a:custGeom>
              <a:avLst/>
              <a:gdLst>
                <a:gd name="T0" fmla="*/ 0 w 40"/>
                <a:gd name="T1" fmla="*/ 10 h 30"/>
                <a:gd name="T2" fmla="*/ 0 w 40"/>
                <a:gd name="T3" fmla="*/ 10 h 30"/>
                <a:gd name="T4" fmla="*/ 0 w 40"/>
                <a:gd name="T5" fmla="*/ 16 h 30"/>
                <a:gd name="T6" fmla="*/ 4 w 40"/>
                <a:gd name="T7" fmla="*/ 22 h 30"/>
                <a:gd name="T8" fmla="*/ 8 w 40"/>
                <a:gd name="T9" fmla="*/ 26 h 30"/>
                <a:gd name="T10" fmla="*/ 16 w 40"/>
                <a:gd name="T11" fmla="*/ 30 h 30"/>
                <a:gd name="T12" fmla="*/ 16 w 40"/>
                <a:gd name="T13" fmla="*/ 30 h 30"/>
                <a:gd name="T14" fmla="*/ 24 w 40"/>
                <a:gd name="T15" fmla="*/ 30 h 30"/>
                <a:gd name="T16" fmla="*/ 32 w 40"/>
                <a:gd name="T17" fmla="*/ 30 h 30"/>
                <a:gd name="T18" fmla="*/ 36 w 40"/>
                <a:gd name="T19" fmla="*/ 26 h 30"/>
                <a:gd name="T20" fmla="*/ 40 w 40"/>
                <a:gd name="T21" fmla="*/ 20 h 30"/>
                <a:gd name="T22" fmla="*/ 40 w 40"/>
                <a:gd name="T23" fmla="*/ 20 h 30"/>
                <a:gd name="T24" fmla="*/ 40 w 40"/>
                <a:gd name="T25" fmla="*/ 14 h 30"/>
                <a:gd name="T26" fmla="*/ 38 w 40"/>
                <a:gd name="T27" fmla="*/ 8 h 30"/>
                <a:gd name="T28" fmla="*/ 32 w 40"/>
                <a:gd name="T29" fmla="*/ 4 h 30"/>
                <a:gd name="T30" fmla="*/ 24 w 40"/>
                <a:gd name="T31" fmla="*/ 0 h 30"/>
                <a:gd name="T32" fmla="*/ 24 w 40"/>
                <a:gd name="T33" fmla="*/ 0 h 30"/>
                <a:gd name="T34" fmla="*/ 16 w 40"/>
                <a:gd name="T35" fmla="*/ 0 h 30"/>
                <a:gd name="T36" fmla="*/ 10 w 40"/>
                <a:gd name="T37" fmla="*/ 0 h 30"/>
                <a:gd name="T38" fmla="*/ 4 w 40"/>
                <a:gd name="T39" fmla="*/ 4 h 30"/>
                <a:gd name="T40" fmla="*/ 0 w 40"/>
                <a:gd name="T41" fmla="*/ 10 h 30"/>
                <a:gd name="T42" fmla="*/ 0 w 40"/>
                <a:gd name="T43" fmla="*/ 1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0">
                  <a:moveTo>
                    <a:pt x="0" y="10"/>
                  </a:moveTo>
                  <a:lnTo>
                    <a:pt x="0" y="10"/>
                  </a:lnTo>
                  <a:lnTo>
                    <a:pt x="0" y="16"/>
                  </a:lnTo>
                  <a:lnTo>
                    <a:pt x="4" y="22"/>
                  </a:lnTo>
                  <a:lnTo>
                    <a:pt x="8" y="26"/>
                  </a:lnTo>
                  <a:lnTo>
                    <a:pt x="16" y="30"/>
                  </a:lnTo>
                  <a:lnTo>
                    <a:pt x="24" y="30"/>
                  </a:lnTo>
                  <a:lnTo>
                    <a:pt x="32" y="30"/>
                  </a:lnTo>
                  <a:lnTo>
                    <a:pt x="36" y="26"/>
                  </a:lnTo>
                  <a:lnTo>
                    <a:pt x="40" y="20"/>
                  </a:lnTo>
                  <a:lnTo>
                    <a:pt x="40" y="14"/>
                  </a:lnTo>
                  <a:lnTo>
                    <a:pt x="38" y="8"/>
                  </a:lnTo>
                  <a:lnTo>
                    <a:pt x="32" y="4"/>
                  </a:lnTo>
                  <a:lnTo>
                    <a:pt x="24" y="0"/>
                  </a:lnTo>
                  <a:lnTo>
                    <a:pt x="16" y="0"/>
                  </a:lnTo>
                  <a:lnTo>
                    <a:pt x="10" y="0"/>
                  </a:lnTo>
                  <a:lnTo>
                    <a:pt x="4" y="4"/>
                  </a:lnTo>
                  <a:lnTo>
                    <a:pt x="0" y="1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41"/>
            <p:cNvSpPr>
              <a:spLocks/>
            </p:cNvSpPr>
            <p:nvPr/>
          </p:nvSpPr>
          <p:spPr bwMode="auto">
            <a:xfrm>
              <a:off x="4287" y="2610"/>
              <a:ext cx="76" cy="84"/>
            </a:xfrm>
            <a:custGeom>
              <a:avLst/>
              <a:gdLst>
                <a:gd name="T0" fmla="*/ 56 w 76"/>
                <a:gd name="T1" fmla="*/ 84 h 84"/>
                <a:gd name="T2" fmla="*/ 56 w 76"/>
                <a:gd name="T3" fmla="*/ 84 h 84"/>
                <a:gd name="T4" fmla="*/ 64 w 76"/>
                <a:gd name="T5" fmla="*/ 74 h 84"/>
                <a:gd name="T6" fmla="*/ 70 w 76"/>
                <a:gd name="T7" fmla="*/ 64 h 84"/>
                <a:gd name="T8" fmla="*/ 74 w 76"/>
                <a:gd name="T9" fmla="*/ 50 h 84"/>
                <a:gd name="T10" fmla="*/ 76 w 76"/>
                <a:gd name="T11" fmla="*/ 36 h 84"/>
                <a:gd name="T12" fmla="*/ 76 w 76"/>
                <a:gd name="T13" fmla="*/ 30 h 84"/>
                <a:gd name="T14" fmla="*/ 74 w 76"/>
                <a:gd name="T15" fmla="*/ 22 h 84"/>
                <a:gd name="T16" fmla="*/ 72 w 76"/>
                <a:gd name="T17" fmla="*/ 16 h 84"/>
                <a:gd name="T18" fmla="*/ 66 w 76"/>
                <a:gd name="T19" fmla="*/ 10 h 84"/>
                <a:gd name="T20" fmla="*/ 60 w 76"/>
                <a:gd name="T21" fmla="*/ 6 h 84"/>
                <a:gd name="T22" fmla="*/ 50 w 76"/>
                <a:gd name="T23" fmla="*/ 2 h 84"/>
                <a:gd name="T24" fmla="*/ 50 w 76"/>
                <a:gd name="T25" fmla="*/ 2 h 84"/>
                <a:gd name="T26" fmla="*/ 42 w 76"/>
                <a:gd name="T27" fmla="*/ 0 h 84"/>
                <a:gd name="T28" fmla="*/ 34 w 76"/>
                <a:gd name="T29" fmla="*/ 0 h 84"/>
                <a:gd name="T30" fmla="*/ 24 w 76"/>
                <a:gd name="T31" fmla="*/ 4 h 84"/>
                <a:gd name="T32" fmla="*/ 16 w 76"/>
                <a:gd name="T33" fmla="*/ 10 h 84"/>
                <a:gd name="T34" fmla="*/ 10 w 76"/>
                <a:gd name="T35" fmla="*/ 16 h 84"/>
                <a:gd name="T36" fmla="*/ 8 w 76"/>
                <a:gd name="T37" fmla="*/ 22 h 84"/>
                <a:gd name="T38" fmla="*/ 4 w 76"/>
                <a:gd name="T39" fmla="*/ 30 h 84"/>
                <a:gd name="T40" fmla="*/ 2 w 76"/>
                <a:gd name="T41" fmla="*/ 40 h 84"/>
                <a:gd name="T42" fmla="*/ 0 w 76"/>
                <a:gd name="T43" fmla="*/ 50 h 84"/>
                <a:gd name="T44" fmla="*/ 0 w 76"/>
                <a:gd name="T45" fmla="*/ 64 h 84"/>
                <a:gd name="T46" fmla="*/ 0 w 76"/>
                <a:gd name="T47" fmla="*/ 64 h 84"/>
                <a:gd name="T48" fmla="*/ 18 w 76"/>
                <a:gd name="T49" fmla="*/ 68 h 84"/>
                <a:gd name="T50" fmla="*/ 36 w 76"/>
                <a:gd name="T51" fmla="*/ 74 h 84"/>
                <a:gd name="T52" fmla="*/ 56 w 76"/>
                <a:gd name="T53" fmla="*/ 84 h 84"/>
                <a:gd name="T54" fmla="*/ 56 w 76"/>
                <a:gd name="T55" fmla="*/ 84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84">
                  <a:moveTo>
                    <a:pt x="56" y="84"/>
                  </a:moveTo>
                  <a:lnTo>
                    <a:pt x="56" y="84"/>
                  </a:lnTo>
                  <a:lnTo>
                    <a:pt x="64" y="74"/>
                  </a:lnTo>
                  <a:lnTo>
                    <a:pt x="70" y="64"/>
                  </a:lnTo>
                  <a:lnTo>
                    <a:pt x="74" y="50"/>
                  </a:lnTo>
                  <a:lnTo>
                    <a:pt x="76" y="36"/>
                  </a:lnTo>
                  <a:lnTo>
                    <a:pt x="76" y="30"/>
                  </a:lnTo>
                  <a:lnTo>
                    <a:pt x="74" y="22"/>
                  </a:lnTo>
                  <a:lnTo>
                    <a:pt x="72" y="16"/>
                  </a:lnTo>
                  <a:lnTo>
                    <a:pt x="66" y="10"/>
                  </a:lnTo>
                  <a:lnTo>
                    <a:pt x="60" y="6"/>
                  </a:lnTo>
                  <a:lnTo>
                    <a:pt x="50" y="2"/>
                  </a:lnTo>
                  <a:lnTo>
                    <a:pt x="42" y="0"/>
                  </a:lnTo>
                  <a:lnTo>
                    <a:pt x="34" y="0"/>
                  </a:lnTo>
                  <a:lnTo>
                    <a:pt x="24" y="4"/>
                  </a:lnTo>
                  <a:lnTo>
                    <a:pt x="16" y="10"/>
                  </a:lnTo>
                  <a:lnTo>
                    <a:pt x="10" y="16"/>
                  </a:lnTo>
                  <a:lnTo>
                    <a:pt x="8" y="22"/>
                  </a:lnTo>
                  <a:lnTo>
                    <a:pt x="4" y="30"/>
                  </a:lnTo>
                  <a:lnTo>
                    <a:pt x="2" y="40"/>
                  </a:lnTo>
                  <a:lnTo>
                    <a:pt x="0" y="50"/>
                  </a:lnTo>
                  <a:lnTo>
                    <a:pt x="0" y="64"/>
                  </a:lnTo>
                  <a:lnTo>
                    <a:pt x="18" y="68"/>
                  </a:lnTo>
                  <a:lnTo>
                    <a:pt x="36" y="74"/>
                  </a:lnTo>
                  <a:lnTo>
                    <a:pt x="56" y="8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42"/>
            <p:cNvSpPr>
              <a:spLocks/>
            </p:cNvSpPr>
            <p:nvPr/>
          </p:nvSpPr>
          <p:spPr bwMode="auto">
            <a:xfrm>
              <a:off x="4291" y="2614"/>
              <a:ext cx="68" cy="74"/>
            </a:xfrm>
            <a:custGeom>
              <a:avLst/>
              <a:gdLst>
                <a:gd name="T0" fmla="*/ 52 w 68"/>
                <a:gd name="T1" fmla="*/ 74 h 74"/>
                <a:gd name="T2" fmla="*/ 52 w 68"/>
                <a:gd name="T3" fmla="*/ 74 h 74"/>
                <a:gd name="T4" fmla="*/ 58 w 68"/>
                <a:gd name="T5" fmla="*/ 64 h 74"/>
                <a:gd name="T6" fmla="*/ 62 w 68"/>
                <a:gd name="T7" fmla="*/ 56 h 74"/>
                <a:gd name="T8" fmla="*/ 66 w 68"/>
                <a:gd name="T9" fmla="*/ 44 h 74"/>
                <a:gd name="T10" fmla="*/ 68 w 68"/>
                <a:gd name="T11" fmla="*/ 32 h 74"/>
                <a:gd name="T12" fmla="*/ 68 w 68"/>
                <a:gd name="T13" fmla="*/ 26 h 74"/>
                <a:gd name="T14" fmla="*/ 66 w 68"/>
                <a:gd name="T15" fmla="*/ 20 h 74"/>
                <a:gd name="T16" fmla="*/ 64 w 68"/>
                <a:gd name="T17" fmla="*/ 14 h 74"/>
                <a:gd name="T18" fmla="*/ 60 w 68"/>
                <a:gd name="T19" fmla="*/ 10 h 74"/>
                <a:gd name="T20" fmla="*/ 52 w 68"/>
                <a:gd name="T21" fmla="*/ 6 h 74"/>
                <a:gd name="T22" fmla="*/ 44 w 68"/>
                <a:gd name="T23" fmla="*/ 2 h 74"/>
                <a:gd name="T24" fmla="*/ 44 w 68"/>
                <a:gd name="T25" fmla="*/ 2 h 74"/>
                <a:gd name="T26" fmla="*/ 38 w 68"/>
                <a:gd name="T27" fmla="*/ 0 h 74"/>
                <a:gd name="T28" fmla="*/ 30 w 68"/>
                <a:gd name="T29" fmla="*/ 2 h 74"/>
                <a:gd name="T30" fmla="*/ 22 w 68"/>
                <a:gd name="T31" fmla="*/ 4 h 74"/>
                <a:gd name="T32" fmla="*/ 14 w 68"/>
                <a:gd name="T33" fmla="*/ 10 h 74"/>
                <a:gd name="T34" fmla="*/ 6 w 68"/>
                <a:gd name="T35" fmla="*/ 20 h 74"/>
                <a:gd name="T36" fmla="*/ 2 w 68"/>
                <a:gd name="T37" fmla="*/ 36 h 74"/>
                <a:gd name="T38" fmla="*/ 0 w 68"/>
                <a:gd name="T39" fmla="*/ 58 h 74"/>
                <a:gd name="T40" fmla="*/ 0 w 68"/>
                <a:gd name="T41" fmla="*/ 58 h 74"/>
                <a:gd name="T42" fmla="*/ 16 w 68"/>
                <a:gd name="T43" fmla="*/ 60 h 74"/>
                <a:gd name="T44" fmla="*/ 32 w 68"/>
                <a:gd name="T45" fmla="*/ 66 h 74"/>
                <a:gd name="T46" fmla="*/ 52 w 68"/>
                <a:gd name="T47" fmla="*/ 74 h 74"/>
                <a:gd name="T48" fmla="*/ 52 w 68"/>
                <a:gd name="T49" fmla="*/ 7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74">
                  <a:moveTo>
                    <a:pt x="52" y="74"/>
                  </a:moveTo>
                  <a:lnTo>
                    <a:pt x="52" y="74"/>
                  </a:lnTo>
                  <a:lnTo>
                    <a:pt x="58" y="64"/>
                  </a:lnTo>
                  <a:lnTo>
                    <a:pt x="62" y="56"/>
                  </a:lnTo>
                  <a:lnTo>
                    <a:pt x="66" y="44"/>
                  </a:lnTo>
                  <a:lnTo>
                    <a:pt x="68" y="32"/>
                  </a:lnTo>
                  <a:lnTo>
                    <a:pt x="68" y="26"/>
                  </a:lnTo>
                  <a:lnTo>
                    <a:pt x="66" y="20"/>
                  </a:lnTo>
                  <a:lnTo>
                    <a:pt x="64" y="14"/>
                  </a:lnTo>
                  <a:lnTo>
                    <a:pt x="60" y="10"/>
                  </a:lnTo>
                  <a:lnTo>
                    <a:pt x="52" y="6"/>
                  </a:lnTo>
                  <a:lnTo>
                    <a:pt x="44" y="2"/>
                  </a:lnTo>
                  <a:lnTo>
                    <a:pt x="38" y="0"/>
                  </a:lnTo>
                  <a:lnTo>
                    <a:pt x="30" y="2"/>
                  </a:lnTo>
                  <a:lnTo>
                    <a:pt x="22" y="4"/>
                  </a:lnTo>
                  <a:lnTo>
                    <a:pt x="14" y="10"/>
                  </a:lnTo>
                  <a:lnTo>
                    <a:pt x="6" y="20"/>
                  </a:lnTo>
                  <a:lnTo>
                    <a:pt x="2" y="36"/>
                  </a:lnTo>
                  <a:lnTo>
                    <a:pt x="0" y="58"/>
                  </a:lnTo>
                  <a:lnTo>
                    <a:pt x="16" y="60"/>
                  </a:lnTo>
                  <a:lnTo>
                    <a:pt x="32" y="66"/>
                  </a:lnTo>
                  <a:lnTo>
                    <a:pt x="5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43"/>
            <p:cNvSpPr>
              <a:spLocks/>
            </p:cNvSpPr>
            <p:nvPr/>
          </p:nvSpPr>
          <p:spPr bwMode="auto">
            <a:xfrm>
              <a:off x="4289" y="2630"/>
              <a:ext cx="50" cy="52"/>
            </a:xfrm>
            <a:custGeom>
              <a:avLst/>
              <a:gdLst>
                <a:gd name="T0" fmla="*/ 38 w 50"/>
                <a:gd name="T1" fmla="*/ 52 h 52"/>
                <a:gd name="T2" fmla="*/ 38 w 50"/>
                <a:gd name="T3" fmla="*/ 52 h 52"/>
                <a:gd name="T4" fmla="*/ 42 w 50"/>
                <a:gd name="T5" fmla="*/ 48 h 52"/>
                <a:gd name="T6" fmla="*/ 48 w 50"/>
                <a:gd name="T7" fmla="*/ 36 h 52"/>
                <a:gd name="T8" fmla="*/ 50 w 50"/>
                <a:gd name="T9" fmla="*/ 28 h 52"/>
                <a:gd name="T10" fmla="*/ 50 w 50"/>
                <a:gd name="T11" fmla="*/ 20 h 52"/>
                <a:gd name="T12" fmla="*/ 46 w 50"/>
                <a:gd name="T13" fmla="*/ 12 h 52"/>
                <a:gd name="T14" fmla="*/ 38 w 50"/>
                <a:gd name="T15" fmla="*/ 6 h 52"/>
                <a:gd name="T16" fmla="*/ 38 w 50"/>
                <a:gd name="T17" fmla="*/ 6 h 52"/>
                <a:gd name="T18" fmla="*/ 30 w 50"/>
                <a:gd name="T19" fmla="*/ 2 h 52"/>
                <a:gd name="T20" fmla="*/ 24 w 50"/>
                <a:gd name="T21" fmla="*/ 0 h 52"/>
                <a:gd name="T22" fmla="*/ 18 w 50"/>
                <a:gd name="T23" fmla="*/ 0 h 52"/>
                <a:gd name="T24" fmla="*/ 14 w 50"/>
                <a:gd name="T25" fmla="*/ 0 h 52"/>
                <a:gd name="T26" fmla="*/ 8 w 50"/>
                <a:gd name="T27" fmla="*/ 4 h 52"/>
                <a:gd name="T28" fmla="*/ 6 w 50"/>
                <a:gd name="T29" fmla="*/ 6 h 52"/>
                <a:gd name="T30" fmla="*/ 6 w 50"/>
                <a:gd name="T31" fmla="*/ 6 h 52"/>
                <a:gd name="T32" fmla="*/ 2 w 50"/>
                <a:gd name="T33" fmla="*/ 20 h 52"/>
                <a:gd name="T34" fmla="*/ 0 w 50"/>
                <a:gd name="T35" fmla="*/ 32 h 52"/>
                <a:gd name="T36" fmla="*/ 0 w 50"/>
                <a:gd name="T37" fmla="*/ 38 h 52"/>
                <a:gd name="T38" fmla="*/ 2 w 50"/>
                <a:gd name="T39" fmla="*/ 44 h 52"/>
                <a:gd name="T40" fmla="*/ 2 w 50"/>
                <a:gd name="T41" fmla="*/ 44 h 52"/>
                <a:gd name="T42" fmla="*/ 12 w 50"/>
                <a:gd name="T43" fmla="*/ 44 h 52"/>
                <a:gd name="T44" fmla="*/ 24 w 50"/>
                <a:gd name="T45" fmla="*/ 48 h 52"/>
                <a:gd name="T46" fmla="*/ 38 w 50"/>
                <a:gd name="T47" fmla="*/ 52 h 52"/>
                <a:gd name="T48" fmla="*/ 38 w 50"/>
                <a:gd name="T49" fmla="*/ 5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52">
                  <a:moveTo>
                    <a:pt x="38" y="52"/>
                  </a:moveTo>
                  <a:lnTo>
                    <a:pt x="38" y="52"/>
                  </a:lnTo>
                  <a:lnTo>
                    <a:pt x="42" y="48"/>
                  </a:lnTo>
                  <a:lnTo>
                    <a:pt x="48" y="36"/>
                  </a:lnTo>
                  <a:lnTo>
                    <a:pt x="50" y="28"/>
                  </a:lnTo>
                  <a:lnTo>
                    <a:pt x="50" y="20"/>
                  </a:lnTo>
                  <a:lnTo>
                    <a:pt x="46" y="12"/>
                  </a:lnTo>
                  <a:lnTo>
                    <a:pt x="38" y="6"/>
                  </a:lnTo>
                  <a:lnTo>
                    <a:pt x="30" y="2"/>
                  </a:lnTo>
                  <a:lnTo>
                    <a:pt x="24" y="0"/>
                  </a:lnTo>
                  <a:lnTo>
                    <a:pt x="18" y="0"/>
                  </a:lnTo>
                  <a:lnTo>
                    <a:pt x="14" y="0"/>
                  </a:lnTo>
                  <a:lnTo>
                    <a:pt x="8" y="4"/>
                  </a:lnTo>
                  <a:lnTo>
                    <a:pt x="6" y="6"/>
                  </a:lnTo>
                  <a:lnTo>
                    <a:pt x="2" y="20"/>
                  </a:lnTo>
                  <a:lnTo>
                    <a:pt x="0" y="32"/>
                  </a:lnTo>
                  <a:lnTo>
                    <a:pt x="0" y="38"/>
                  </a:lnTo>
                  <a:lnTo>
                    <a:pt x="2" y="44"/>
                  </a:lnTo>
                  <a:lnTo>
                    <a:pt x="12" y="44"/>
                  </a:lnTo>
                  <a:lnTo>
                    <a:pt x="24" y="48"/>
                  </a:lnTo>
                  <a:lnTo>
                    <a:pt x="38"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44"/>
            <p:cNvSpPr>
              <a:spLocks/>
            </p:cNvSpPr>
            <p:nvPr/>
          </p:nvSpPr>
          <p:spPr bwMode="auto">
            <a:xfrm>
              <a:off x="4331" y="2686"/>
              <a:ext cx="24" cy="18"/>
            </a:xfrm>
            <a:custGeom>
              <a:avLst/>
              <a:gdLst>
                <a:gd name="T0" fmla="*/ 0 w 24"/>
                <a:gd name="T1" fmla="*/ 2 h 18"/>
                <a:gd name="T2" fmla="*/ 0 w 24"/>
                <a:gd name="T3" fmla="*/ 2 h 18"/>
                <a:gd name="T4" fmla="*/ 12 w 24"/>
                <a:gd name="T5" fmla="*/ 8 h 18"/>
                <a:gd name="T6" fmla="*/ 20 w 24"/>
                <a:gd name="T7" fmla="*/ 14 h 18"/>
                <a:gd name="T8" fmla="*/ 24 w 24"/>
                <a:gd name="T9" fmla="*/ 18 h 18"/>
                <a:gd name="T10" fmla="*/ 24 w 24"/>
                <a:gd name="T11" fmla="*/ 18 h 18"/>
                <a:gd name="T12" fmla="*/ 20 w 24"/>
                <a:gd name="T13" fmla="*/ 12 h 18"/>
                <a:gd name="T14" fmla="*/ 14 w 24"/>
                <a:gd name="T15" fmla="*/ 6 h 18"/>
                <a:gd name="T16" fmla="*/ 4 w 24"/>
                <a:gd name="T17" fmla="*/ 0 h 18"/>
                <a:gd name="T18" fmla="*/ 0 w 24"/>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8">
                  <a:moveTo>
                    <a:pt x="0" y="2"/>
                  </a:moveTo>
                  <a:lnTo>
                    <a:pt x="0" y="2"/>
                  </a:lnTo>
                  <a:lnTo>
                    <a:pt x="12" y="8"/>
                  </a:lnTo>
                  <a:lnTo>
                    <a:pt x="20" y="14"/>
                  </a:lnTo>
                  <a:lnTo>
                    <a:pt x="24" y="18"/>
                  </a:lnTo>
                  <a:lnTo>
                    <a:pt x="20" y="12"/>
                  </a:lnTo>
                  <a:lnTo>
                    <a:pt x="14" y="6"/>
                  </a:lnTo>
                  <a:lnTo>
                    <a:pt x="4" y="0"/>
                  </a:lnTo>
                  <a:lnTo>
                    <a:pt x="0"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45"/>
            <p:cNvSpPr>
              <a:spLocks/>
            </p:cNvSpPr>
            <p:nvPr/>
          </p:nvSpPr>
          <p:spPr bwMode="auto">
            <a:xfrm>
              <a:off x="4311" y="2636"/>
              <a:ext cx="18" cy="32"/>
            </a:xfrm>
            <a:custGeom>
              <a:avLst/>
              <a:gdLst>
                <a:gd name="T0" fmla="*/ 16 w 18"/>
                <a:gd name="T1" fmla="*/ 32 h 32"/>
                <a:gd name="T2" fmla="*/ 6 w 18"/>
                <a:gd name="T3" fmla="*/ 28 h 32"/>
                <a:gd name="T4" fmla="*/ 6 w 18"/>
                <a:gd name="T5" fmla="*/ 28 h 32"/>
                <a:gd name="T6" fmla="*/ 6 w 18"/>
                <a:gd name="T7" fmla="*/ 24 h 32"/>
                <a:gd name="T8" fmla="*/ 4 w 18"/>
                <a:gd name="T9" fmla="*/ 18 h 32"/>
                <a:gd name="T10" fmla="*/ 0 w 18"/>
                <a:gd name="T11" fmla="*/ 14 h 32"/>
                <a:gd name="T12" fmla="*/ 4 w 18"/>
                <a:gd name="T13" fmla="*/ 0 h 32"/>
                <a:gd name="T14" fmla="*/ 4 w 18"/>
                <a:gd name="T15" fmla="*/ 0 h 32"/>
                <a:gd name="T16" fmla="*/ 6 w 18"/>
                <a:gd name="T17" fmla="*/ 2 h 32"/>
                <a:gd name="T18" fmla="*/ 14 w 18"/>
                <a:gd name="T19" fmla="*/ 8 h 32"/>
                <a:gd name="T20" fmla="*/ 16 w 18"/>
                <a:gd name="T21" fmla="*/ 12 h 32"/>
                <a:gd name="T22" fmla="*/ 18 w 18"/>
                <a:gd name="T23" fmla="*/ 18 h 32"/>
                <a:gd name="T24" fmla="*/ 18 w 18"/>
                <a:gd name="T25" fmla="*/ 24 h 32"/>
                <a:gd name="T26" fmla="*/ 16 w 18"/>
                <a:gd name="T27" fmla="*/ 32 h 32"/>
                <a:gd name="T28" fmla="*/ 16 w 18"/>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32">
                  <a:moveTo>
                    <a:pt x="16" y="32"/>
                  </a:moveTo>
                  <a:lnTo>
                    <a:pt x="6" y="28"/>
                  </a:lnTo>
                  <a:lnTo>
                    <a:pt x="6" y="24"/>
                  </a:lnTo>
                  <a:lnTo>
                    <a:pt x="4" y="18"/>
                  </a:lnTo>
                  <a:lnTo>
                    <a:pt x="0" y="14"/>
                  </a:lnTo>
                  <a:lnTo>
                    <a:pt x="4" y="0"/>
                  </a:lnTo>
                  <a:lnTo>
                    <a:pt x="6" y="2"/>
                  </a:lnTo>
                  <a:lnTo>
                    <a:pt x="14" y="8"/>
                  </a:lnTo>
                  <a:lnTo>
                    <a:pt x="16" y="12"/>
                  </a:lnTo>
                  <a:lnTo>
                    <a:pt x="18" y="18"/>
                  </a:lnTo>
                  <a:lnTo>
                    <a:pt x="18" y="24"/>
                  </a:lnTo>
                  <a:lnTo>
                    <a:pt x="16" y="32"/>
                  </a:lnTo>
                  <a:close/>
                </a:path>
              </a:pathLst>
            </a:custGeom>
            <a:solidFill>
              <a:srgbClr val="0E4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46"/>
            <p:cNvSpPr>
              <a:spLocks/>
            </p:cNvSpPr>
            <p:nvPr/>
          </p:nvSpPr>
          <p:spPr bwMode="auto">
            <a:xfrm>
              <a:off x="4325" y="2642"/>
              <a:ext cx="16" cy="16"/>
            </a:xfrm>
            <a:custGeom>
              <a:avLst/>
              <a:gdLst>
                <a:gd name="T0" fmla="*/ 2 w 16"/>
                <a:gd name="T1" fmla="*/ 4 h 16"/>
                <a:gd name="T2" fmla="*/ 2 w 16"/>
                <a:gd name="T3" fmla="*/ 4 h 16"/>
                <a:gd name="T4" fmla="*/ 0 w 16"/>
                <a:gd name="T5" fmla="*/ 8 h 16"/>
                <a:gd name="T6" fmla="*/ 0 w 16"/>
                <a:gd name="T7" fmla="*/ 10 h 16"/>
                <a:gd name="T8" fmla="*/ 2 w 16"/>
                <a:gd name="T9" fmla="*/ 14 h 16"/>
                <a:gd name="T10" fmla="*/ 4 w 16"/>
                <a:gd name="T11" fmla="*/ 14 h 16"/>
                <a:gd name="T12" fmla="*/ 4 w 16"/>
                <a:gd name="T13" fmla="*/ 14 h 16"/>
                <a:gd name="T14" fmla="*/ 10 w 16"/>
                <a:gd name="T15" fmla="*/ 16 h 16"/>
                <a:gd name="T16" fmla="*/ 12 w 16"/>
                <a:gd name="T17" fmla="*/ 14 h 16"/>
                <a:gd name="T18" fmla="*/ 14 w 16"/>
                <a:gd name="T19" fmla="*/ 12 h 16"/>
                <a:gd name="T20" fmla="*/ 14 w 16"/>
                <a:gd name="T21" fmla="*/ 12 h 16"/>
                <a:gd name="T22" fmla="*/ 16 w 16"/>
                <a:gd name="T23" fmla="*/ 10 h 16"/>
                <a:gd name="T24" fmla="*/ 16 w 16"/>
                <a:gd name="T25" fmla="*/ 6 h 16"/>
                <a:gd name="T26" fmla="*/ 14 w 16"/>
                <a:gd name="T27" fmla="*/ 4 h 16"/>
                <a:gd name="T28" fmla="*/ 12 w 16"/>
                <a:gd name="T29" fmla="*/ 2 h 16"/>
                <a:gd name="T30" fmla="*/ 12 w 16"/>
                <a:gd name="T31" fmla="*/ 2 h 16"/>
                <a:gd name="T32" fmla="*/ 8 w 16"/>
                <a:gd name="T33" fmla="*/ 0 h 16"/>
                <a:gd name="T34" fmla="*/ 6 w 16"/>
                <a:gd name="T35" fmla="*/ 0 h 16"/>
                <a:gd name="T36" fmla="*/ 2 w 16"/>
                <a:gd name="T37" fmla="*/ 2 h 16"/>
                <a:gd name="T38" fmla="*/ 2 w 16"/>
                <a:gd name="T39" fmla="*/ 4 h 16"/>
                <a:gd name="T40" fmla="*/ 2 w 16"/>
                <a:gd name="T41" fmla="*/ 4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2" y="4"/>
                  </a:moveTo>
                  <a:lnTo>
                    <a:pt x="2" y="4"/>
                  </a:lnTo>
                  <a:lnTo>
                    <a:pt x="0" y="8"/>
                  </a:lnTo>
                  <a:lnTo>
                    <a:pt x="0" y="10"/>
                  </a:lnTo>
                  <a:lnTo>
                    <a:pt x="2" y="14"/>
                  </a:lnTo>
                  <a:lnTo>
                    <a:pt x="4" y="14"/>
                  </a:lnTo>
                  <a:lnTo>
                    <a:pt x="10" y="16"/>
                  </a:lnTo>
                  <a:lnTo>
                    <a:pt x="12" y="14"/>
                  </a:lnTo>
                  <a:lnTo>
                    <a:pt x="14" y="12"/>
                  </a:lnTo>
                  <a:lnTo>
                    <a:pt x="16" y="10"/>
                  </a:lnTo>
                  <a:lnTo>
                    <a:pt x="16" y="6"/>
                  </a:lnTo>
                  <a:lnTo>
                    <a:pt x="14" y="4"/>
                  </a:lnTo>
                  <a:lnTo>
                    <a:pt x="12" y="2"/>
                  </a:lnTo>
                  <a:lnTo>
                    <a:pt x="8" y="0"/>
                  </a:lnTo>
                  <a:lnTo>
                    <a:pt x="6" y="0"/>
                  </a:lnTo>
                  <a:lnTo>
                    <a:pt x="2" y="2"/>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47"/>
            <p:cNvSpPr>
              <a:spLocks/>
            </p:cNvSpPr>
            <p:nvPr/>
          </p:nvSpPr>
          <p:spPr bwMode="auto">
            <a:xfrm>
              <a:off x="4153" y="2686"/>
              <a:ext cx="38" cy="30"/>
            </a:xfrm>
            <a:custGeom>
              <a:avLst/>
              <a:gdLst>
                <a:gd name="T0" fmla="*/ 12 w 38"/>
                <a:gd name="T1" fmla="*/ 2 h 30"/>
                <a:gd name="T2" fmla="*/ 12 w 38"/>
                <a:gd name="T3" fmla="*/ 2 h 30"/>
                <a:gd name="T4" fmla="*/ 20 w 38"/>
                <a:gd name="T5" fmla="*/ 10 h 30"/>
                <a:gd name="T6" fmla="*/ 28 w 38"/>
                <a:gd name="T7" fmla="*/ 16 h 30"/>
                <a:gd name="T8" fmla="*/ 34 w 38"/>
                <a:gd name="T9" fmla="*/ 20 h 30"/>
                <a:gd name="T10" fmla="*/ 34 w 38"/>
                <a:gd name="T11" fmla="*/ 20 h 30"/>
                <a:gd name="T12" fmla="*/ 38 w 38"/>
                <a:gd name="T13" fmla="*/ 24 h 30"/>
                <a:gd name="T14" fmla="*/ 38 w 38"/>
                <a:gd name="T15" fmla="*/ 28 h 30"/>
                <a:gd name="T16" fmla="*/ 34 w 38"/>
                <a:gd name="T17" fmla="*/ 30 h 30"/>
                <a:gd name="T18" fmla="*/ 30 w 38"/>
                <a:gd name="T19" fmla="*/ 30 h 30"/>
                <a:gd name="T20" fmla="*/ 30 w 38"/>
                <a:gd name="T21" fmla="*/ 30 h 30"/>
                <a:gd name="T22" fmla="*/ 16 w 38"/>
                <a:gd name="T23" fmla="*/ 24 h 30"/>
                <a:gd name="T24" fmla="*/ 10 w 38"/>
                <a:gd name="T25" fmla="*/ 20 h 30"/>
                <a:gd name="T26" fmla="*/ 4 w 38"/>
                <a:gd name="T27" fmla="*/ 14 h 30"/>
                <a:gd name="T28" fmla="*/ 4 w 38"/>
                <a:gd name="T29" fmla="*/ 14 h 30"/>
                <a:gd name="T30" fmla="*/ 2 w 38"/>
                <a:gd name="T31" fmla="*/ 8 h 30"/>
                <a:gd name="T32" fmla="*/ 0 w 38"/>
                <a:gd name="T33" fmla="*/ 4 h 30"/>
                <a:gd name="T34" fmla="*/ 4 w 38"/>
                <a:gd name="T35" fmla="*/ 0 h 30"/>
                <a:gd name="T36" fmla="*/ 12 w 38"/>
                <a:gd name="T37" fmla="*/ 2 h 30"/>
                <a:gd name="T38" fmla="*/ 12 w 38"/>
                <a:gd name="T39" fmla="*/ 2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30">
                  <a:moveTo>
                    <a:pt x="12" y="2"/>
                  </a:moveTo>
                  <a:lnTo>
                    <a:pt x="12" y="2"/>
                  </a:lnTo>
                  <a:lnTo>
                    <a:pt x="20" y="10"/>
                  </a:lnTo>
                  <a:lnTo>
                    <a:pt x="28" y="16"/>
                  </a:lnTo>
                  <a:lnTo>
                    <a:pt x="34" y="20"/>
                  </a:lnTo>
                  <a:lnTo>
                    <a:pt x="38" y="24"/>
                  </a:lnTo>
                  <a:lnTo>
                    <a:pt x="38" y="28"/>
                  </a:lnTo>
                  <a:lnTo>
                    <a:pt x="34" y="30"/>
                  </a:lnTo>
                  <a:lnTo>
                    <a:pt x="30" y="30"/>
                  </a:lnTo>
                  <a:lnTo>
                    <a:pt x="16" y="24"/>
                  </a:lnTo>
                  <a:lnTo>
                    <a:pt x="10" y="20"/>
                  </a:lnTo>
                  <a:lnTo>
                    <a:pt x="4" y="14"/>
                  </a:lnTo>
                  <a:lnTo>
                    <a:pt x="2" y="8"/>
                  </a:lnTo>
                  <a:lnTo>
                    <a:pt x="0" y="4"/>
                  </a:lnTo>
                  <a:lnTo>
                    <a:pt x="4" y="0"/>
                  </a:lnTo>
                  <a:lnTo>
                    <a:pt x="12"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76200"/>
            <a:ext cx="8763000" cy="1412875"/>
          </a:xfrm>
        </p:spPr>
        <p:txBody>
          <a:bodyPr>
            <a:noAutofit/>
          </a:bodyPr>
          <a:lstStyle/>
          <a:p>
            <a:pPr eaLnBrk="1" hangingPunct="1"/>
            <a:r>
              <a:rPr lang="en-US" sz="4400" dirty="0" smtClean="0"/>
              <a:t>Benefits of the P-card Program</a:t>
            </a:r>
          </a:p>
        </p:txBody>
      </p:sp>
      <p:sp>
        <p:nvSpPr>
          <p:cNvPr id="7171" name="Rectangle 3"/>
          <p:cNvSpPr>
            <a:spLocks noGrp="1" noChangeArrowheads="1"/>
          </p:cNvSpPr>
          <p:nvPr>
            <p:ph type="body" sz="half" idx="1"/>
          </p:nvPr>
        </p:nvSpPr>
        <p:spPr>
          <a:xfrm>
            <a:off x="304800" y="1295400"/>
            <a:ext cx="4800600" cy="5334000"/>
          </a:xfrm>
        </p:spPr>
        <p:txBody>
          <a:bodyPr>
            <a:normAutofit fontScale="92500"/>
          </a:bodyPr>
          <a:lstStyle/>
          <a:p>
            <a:pPr marL="342900" indent="-342900"/>
            <a:r>
              <a:rPr lang="en-US" altLang="en-US" sz="2200" dirty="0" smtClean="0">
                <a:latin typeface="Times New Roman" panose="02020603050405020304" pitchFamily="18" charset="0"/>
              </a:rPr>
              <a:t>Replaces </a:t>
            </a:r>
            <a:r>
              <a:rPr lang="en-US" altLang="en-US" sz="2200" dirty="0">
                <a:latin typeface="Times New Roman" panose="02020603050405020304" pitchFamily="18" charset="0"/>
              </a:rPr>
              <a:t>the traditional purchasing method of requisition, purchase order, delivery, invoicing, check disbursement and storage. </a:t>
            </a:r>
            <a:endParaRPr lang="en-US" sz="2200" dirty="0" smtClean="0">
              <a:latin typeface="Times New Roman" panose="02020603050405020304" pitchFamily="18" charset="0"/>
              <a:cs typeface="Times New Roman" panose="02020603050405020304" pitchFamily="18" charset="0"/>
            </a:endParaRPr>
          </a:p>
          <a:p>
            <a:pPr marL="342900" indent="-342900"/>
            <a:r>
              <a:rPr lang="en-US" sz="2200" dirty="0" smtClean="0">
                <a:latin typeface="Times New Roman" panose="02020603050405020304" pitchFamily="18" charset="0"/>
                <a:cs typeface="Times New Roman" panose="02020603050405020304" pitchFamily="18" charset="0"/>
              </a:rPr>
              <a:t>Reduction in issuing small dollar PO’s</a:t>
            </a:r>
          </a:p>
          <a:p>
            <a:pPr marL="342900" indent="-342900"/>
            <a:r>
              <a:rPr lang="en-US" sz="2200" dirty="0" smtClean="0">
                <a:latin typeface="Times New Roman" panose="02020603050405020304" pitchFamily="18" charset="0"/>
                <a:cs typeface="Times New Roman" panose="02020603050405020304" pitchFamily="18" charset="0"/>
              </a:rPr>
              <a:t>Reduces process time spent processing large number of requisitions</a:t>
            </a:r>
          </a:p>
          <a:p>
            <a:pPr marL="342900" indent="-342900" eaLnBrk="1" hangingPunct="1"/>
            <a:r>
              <a:rPr lang="en-US" sz="2200" dirty="0" smtClean="0">
                <a:latin typeface="Times New Roman" panose="02020603050405020304" pitchFamily="18" charset="0"/>
                <a:cs typeface="Times New Roman" panose="02020603050405020304" pitchFamily="18" charset="0"/>
              </a:rPr>
              <a:t>Increase in processing efficiency</a:t>
            </a:r>
          </a:p>
          <a:p>
            <a:pPr marL="342900" indent="-342900" eaLnBrk="1" hangingPunct="1"/>
            <a:r>
              <a:rPr lang="en-US" sz="2200" dirty="0" smtClean="0">
                <a:latin typeface="Times New Roman" panose="02020603050405020304" pitchFamily="18" charset="0"/>
                <a:cs typeface="Times New Roman" panose="02020603050405020304" pitchFamily="18" charset="0"/>
              </a:rPr>
              <a:t>Increase in purchasing flexibility</a:t>
            </a:r>
          </a:p>
          <a:p>
            <a:pPr marL="342900" indent="-342900" eaLnBrk="1" hangingPunct="1"/>
            <a:r>
              <a:rPr lang="en-US" sz="2200" dirty="0" smtClean="0">
                <a:latin typeface="Times New Roman" panose="02020603050405020304" pitchFamily="18" charset="0"/>
                <a:cs typeface="Times New Roman" panose="02020603050405020304" pitchFamily="18" charset="0"/>
              </a:rPr>
              <a:t>The procurement card program provides an easy purchase method which can improve customer service</a:t>
            </a:r>
          </a:p>
          <a:p>
            <a:pPr marL="342900" indent="-342900" eaLnBrk="1" hangingPunct="1"/>
            <a:r>
              <a:rPr lang="en-US" sz="2200" dirty="0" smtClean="0">
                <a:latin typeface="Times New Roman" panose="02020603050405020304" pitchFamily="18" charset="0"/>
                <a:cs typeface="Times New Roman" panose="02020603050405020304" pitchFamily="18" charset="0"/>
              </a:rPr>
              <a:t>Suppliers benefit from prompt payment</a:t>
            </a:r>
          </a:p>
          <a:p>
            <a:pPr marL="342900" indent="-342900" eaLnBrk="1" hangingPunct="1"/>
            <a:r>
              <a:rPr lang="en-US" sz="2200" dirty="0" smtClean="0">
                <a:latin typeface="Times New Roman" panose="02020603050405020304" pitchFamily="18" charset="0"/>
                <a:cs typeface="Times New Roman" panose="02020603050405020304" pitchFamily="18" charset="0"/>
              </a:rPr>
              <a:t>Fewer duplicated invoices</a:t>
            </a:r>
            <a:endParaRPr lang="en-US" sz="1900" dirty="0" smtClean="0"/>
          </a:p>
          <a:p>
            <a:pPr marL="342900" indent="-342900" eaLnBrk="1" hangingPunct="1"/>
            <a:endParaRPr lang="en-US" sz="1600" dirty="0" smtClean="0"/>
          </a:p>
        </p:txBody>
      </p:sp>
      <p:pic>
        <p:nvPicPr>
          <p:cNvPr id="7172" name="Picture 4" descr="BS02064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5867400" y="2667000"/>
            <a:ext cx="2031549" cy="2020200"/>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42900" y="1447800"/>
            <a:ext cx="8458200" cy="4419600"/>
          </a:xfrm>
        </p:spPr>
        <p:txBody>
          <a:bodyPr/>
          <a:lstStyle/>
          <a:p>
            <a:pPr eaLnBrk="1" hangingPunct="1"/>
            <a:r>
              <a:rPr lang="en-US" sz="2400" dirty="0" smtClean="0">
                <a:latin typeface="Times New Roman" panose="02020603050405020304" pitchFamily="18" charset="0"/>
                <a:cs typeface="Times New Roman" panose="02020603050405020304" pitchFamily="18" charset="0"/>
              </a:rPr>
              <a:t>Agencies/Departments may use the procurement for bona fide needs of the agency/department</a:t>
            </a:r>
            <a:endParaRPr lang="en-US" sz="20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Maximum amount of purchases is $5,000 per single transaction</a:t>
            </a:r>
          </a:p>
          <a:p>
            <a:pPr eaLnBrk="1" hangingPunct="1"/>
            <a:r>
              <a:rPr lang="en-US" sz="2400" dirty="0" smtClean="0">
                <a:latin typeface="Times New Roman" panose="02020603050405020304" pitchFamily="18" charset="0"/>
                <a:cs typeface="Times New Roman" panose="02020603050405020304" pitchFamily="18" charset="0"/>
              </a:rPr>
              <a:t>Agencies/departments should have an organized and designated operating procedures and designated personnel to manage the program</a:t>
            </a:r>
          </a:p>
        </p:txBody>
      </p:sp>
      <p:sp>
        <p:nvSpPr>
          <p:cNvPr id="9218" name="Rectangle 2"/>
          <p:cNvSpPr>
            <a:spLocks noGrp="1" noChangeArrowheads="1"/>
          </p:cNvSpPr>
          <p:nvPr>
            <p:ph type="title"/>
          </p:nvPr>
        </p:nvSpPr>
        <p:spPr>
          <a:xfrm>
            <a:off x="228600" y="96838"/>
            <a:ext cx="8077200" cy="1412875"/>
          </a:xfrm>
        </p:spPr>
        <p:txBody>
          <a:bodyPr/>
          <a:lstStyle/>
          <a:p>
            <a:pPr eaLnBrk="1" hangingPunct="1"/>
            <a:r>
              <a:rPr lang="en-US" dirty="0" smtClean="0"/>
              <a:t>General Conditions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STATE OF MISSISSIPPI OFFICE OF PURCHASING, TRAVEL AND FLEET MANAGEMENT&amp;quot;&quot;/&gt;&lt;property id=&quot;20307&quot; value=&quot;256&quot;/&gt;&lt;/object&gt;&lt;object type=&quot;3&quot; unique_id=&quot;10004&quot;&gt;&lt;property id=&quot;20148&quot; value=&quot;5&quot;/&gt;&lt;property id=&quot;20300&quot; value=&quot;Slide 2 - &amp;quot;Procurement Card Staff&amp;quot;&quot;/&gt;&lt;property id=&quot;20307&quot; value=&quot;265&quot;/&gt;&lt;/object&gt;&lt;object type=&quot;3&quot; unique_id=&quot;10005&quot;&gt;&lt;property id=&quot;20148&quot; value=&quot;5&quot;/&gt;&lt;property id=&quot;20300&quot; value=&quot;Slide 3 - &amp;quot;Procurement Card Services Program Purpose..…&amp;quot;&quot;/&gt;&lt;property id=&quot;20307&quot; value=&quot;257&quot;/&gt;&lt;/object&gt;&lt;object type=&quot;3&quot; unique_id=&quot;10006&quot;&gt;&lt;property id=&quot;20148&quot; value=&quot;5&quot;/&gt;&lt;property id=&quot;20300&quot; value=&quot;Slide 4 - &amp;quot;Key Terms&amp;quot;&quot;/&gt;&lt;property id=&quot;20307&quot; value=&quot;274&quot;/&gt;&lt;/object&gt;&lt;object type=&quot;3&quot; unique_id=&quot;10007&quot;&gt;&lt;property id=&quot;20148&quot; value=&quot;5&quot;/&gt;&lt;property id=&quot;20300&quot; value=&quot;Slide 5 - &amp;quot;Why should my agency have a P-card?&amp;quot;&quot;/&gt;&lt;property id=&quot;20307&quot; value=&quot;278&quot;/&gt;&lt;/object&gt;&lt;object type=&quot;3&quot; unique_id=&quot;10008&quot;&gt;&lt;property id=&quot;20148&quot; value=&quot;5&quot;/&gt;&lt;property id=&quot;20300&quot; value=&quot;Slide 6 - &amp;quot;Laws and Policy&amp;quot;&quot;/&gt;&lt;property id=&quot;20307&quot; value=&quot;280&quot;/&gt;&lt;/object&gt;&lt;object type=&quot;3&quot; unique_id=&quot;10009&quot;&gt;&lt;property id=&quot;20148&quot; value=&quot;5&quot;/&gt;&lt;property id=&quot;20300&quot; value=&quot;Slide 7 - &amp;quot;P-Card Guidelines&amp;quot;&quot;/&gt;&lt;property id=&quot;20307&quot; value=&quot;298&quot;/&gt;&lt;/object&gt;&lt;object type=&quot;3&quot; unique_id=&quot;10010&quot;&gt;&lt;property id=&quot;20148&quot; value=&quot;5&quot;/&gt;&lt;property id=&quot;20300&quot; value=&quot;Slide 8 - &amp;quot;Conditions for Using the Procurement Card&amp;quot;&quot;/&gt;&lt;property id=&quot;20307&quot; value=&quot;276&quot;/&gt;&lt;/object&gt;&lt;object type=&quot;3&quot; unique_id=&quot;10011&quot;&gt;&lt;property id=&quot;20148&quot; value=&quot;5&quot;/&gt;&lt;property id=&quot;20300&quot; value=&quot;Slide 9 - &amp;quot;Getting Started…..&amp;quot;&quot;/&gt;&lt;property id=&quot;20307&quot; value=&quot;258&quot;/&gt;&lt;/object&gt;&lt;object type=&quot;3&quot; unique_id=&quot;10012&quot;&gt;&lt;property id=&quot;20148&quot; value=&quot;5&quot;/&gt;&lt;property id=&quot;20300&quot; value=&quot;Slide 10 - &amp;quot;Program Coordinator/Liaison Officer Responsibilities&amp;quot;&quot;/&gt;&lt;property id=&quot;20307&quot; value=&quot;262&quot;/&gt;&lt;/object&gt;&lt;object type=&quot;3&quot; unique_id=&quot;10013&quot;&gt;&lt;property id=&quot;20148&quot; value=&quot;5&quot;/&gt;&lt;property id=&quot;20300&quot; value=&quot;Slide 11 - &amp;quot; Procurement Card  Minimum Requirements  &amp;quot;&quot;/&gt;&lt;property id=&quot;20307&quot; value=&quot;282&quot;/&gt;&lt;/object&gt;&lt;object type=&quot;3&quot; unique_id=&quot;10014&quot;&gt;&lt;property id=&quot;20148&quot; value=&quot;5&quot;/&gt;&lt;property id=&quot;20300&quot; value=&quot;Slide 12 - &amp;quot;Prohibited Purchases&amp;quot;&quot;/&gt;&lt;property id=&quot;20307&quot; value=&quot;291&quot;/&gt;&lt;/object&gt;&lt;object type=&quot;3&quot; unique_id=&quot;10015&quot;&gt;&lt;property id=&quot;20148&quot; value=&quot;5&quot;/&gt;&lt;property id=&quot;20300&quot; value=&quot;Slide 13 - &amp;quot;Prohibited Purchases Cont.&amp;quot;&quot;/&gt;&lt;property id=&quot;20307&quot; value=&quot;292&quot;/&gt;&lt;/object&gt;&lt;object type=&quot;3&quot; unique_id=&quot;10016&quot;&gt;&lt;property id=&quot;20148&quot; value=&quot;5&quot;/&gt;&lt;property id=&quot;20300&quot; value=&quot;Slide 14 - &amp;quot;Prohibited Purchases Cont.&amp;quot;&quot;/&gt;&lt;property id=&quot;20307&quot; value=&quot;293&quot;/&gt;&lt;/object&gt;&lt;object type=&quot;3&quot; unique_id=&quot;10017&quot;&gt;&lt;property id=&quot;20148&quot; value=&quot;5&quot;/&gt;&lt;property id=&quot;20300&quot; value=&quot;Slide 15 - &amp;quot;What to do when card is declined&amp;quot;&quot;/&gt;&lt;property id=&quot;20307&quot; value=&quot;296&quot;/&gt;&lt;/object&gt;&lt;object type=&quot;3&quot; unique_id=&quot;10018&quot;&gt;&lt;property id=&quot;20148&quot; value=&quot;5&quot;/&gt;&lt;property id=&quot;20300&quot; value=&quot;Slide 16 - &amp;quot; Itemized  Receipts/Invoices&amp;quot;&quot;/&gt;&lt;property id=&quot;20307&quot; value=&quot;285&quot;/&gt;&lt;/object&gt;&lt;object type=&quot;3&quot; unique_id=&quot;10019&quot;&gt;&lt;property id=&quot;20148&quot; value=&quot;5&quot;/&gt;&lt;property id=&quot;20300&quot; value=&quot;Slide 17&quot;/&gt;&lt;property id=&quot;20307&quot; value=&quot;288&quot;/&gt;&lt;/object&gt;&lt;object type=&quot;3&quot; unique_id=&quot;10020&quot;&gt;&lt;property id=&quot;20148&quot; value=&quot;5&quot;/&gt;&lt;property id=&quot;20300&quot; value=&quot;Slide 18 - &amp;quot;Food Purchases on P-Card&amp;quot;&quot;/&gt;&lt;property id=&quot;20307&quot; value=&quot;294&quot;/&gt;&lt;/object&gt;&lt;object type=&quot;3&quot; unique_id=&quot;10021&quot;&gt;&lt;property id=&quot;20148&quot; value=&quot;5&quot;/&gt;&lt;property id=&quot;20300&quot; value=&quot;Slide 19 - &amp;quot;Split Purchases…….&amp;quot;&quot;/&gt;&lt;property id=&quot;20307&quot; value=&quot;269&quot;/&gt;&lt;/object&gt;&lt;object type=&quot;3&quot; unique_id=&quot;10022&quot;&gt;&lt;property id=&quot;20148&quot; value=&quot;5&quot;/&gt;&lt;property id=&quot;20300&quot; value=&quot;Slide 20 - &amp;quot;TAXES&amp;quot;&quot;/&gt;&lt;property id=&quot;20307&quot; value=&quot;266&quot;/&gt;&lt;/object&gt;&lt;object type=&quot;3&quot; unique_id=&quot;10023&quot;&gt;&lt;property id=&quot;20148&quot; value=&quot;5&quot;/&gt;&lt;property id=&quot;20300&quot; value=&quot;Slide 21 - &amp;quot;Surcharges&amp;quot;&quot;/&gt;&lt;property id=&quot;20307&quot; value=&quot;289&quot;/&gt;&lt;/object&gt;&lt;object type=&quot;3&quot; unique_id=&quot;10024&quot;&gt;&lt;property id=&quot;20148&quot; value=&quot;5&quot;/&gt;&lt;property id=&quot;20300&quot; value=&quot;Slide 22 - &amp;quot;Help I lost my card!!!!&amp;quot;&quot;/&gt;&lt;property id=&quot;20307&quot; value=&quot;297&quot;/&gt;&lt;/object&gt;&lt;object type=&quot;3&quot; unique_id=&quot;10025&quot;&gt;&lt;property id=&quot;20148&quot; value=&quot;5&quot;/&gt;&lt;property id=&quot;20300&quot; value=&quot;Slide 23 - &amp;quot;Billing&amp;quot;&quot;/&gt;&lt;property id=&quot;20307&quot; value=&quot;286&quot;/&gt;&lt;/object&gt;&lt;object type=&quot;3&quot; unique_id=&quot;10026&quot;&gt;&lt;property id=&quot;20148&quot; value=&quot;5&quot;/&gt;&lt;property id=&quot;20300&quot; value=&quot;Slide 24 - &amp;quot;Security Issues                              &amp;quot;&quot;/&gt;&lt;property id=&quot;20307&quot; value=&quot;263&quot;/&gt;&lt;/object&gt;&lt;object type=&quot;3&quot; unique_id=&quot;10027&quot;&gt;&lt;property id=&quot;20148&quot; value=&quot;5&quot;/&gt;&lt;property id=&quot;20300&quot; value=&quot;Slide 25 - &amp;quot;Balances on Accounts&amp;quot;&quot;/&gt;&lt;property id=&quot;20307&quot; value=&quot;287&quot;/&gt;&lt;/object&gt;&lt;object type=&quot;3&quot; unique_id=&quot;10028&quot;&gt;&lt;property id=&quot;20148&quot; value=&quot;5&quot;/&gt;&lt;property id=&quot;20300&quot; value=&quot;Slide 26 - &amp;quot;Liability…….&amp;quot;&quot;/&gt;&lt;property id=&quot;20307&quot; value=&quot;264&quot;/&gt;&lt;/object&gt;&lt;object type=&quot;3&quot; unique_id=&quot;10029&quot;&gt;&lt;property id=&quot;20148&quot; value=&quot;5&quot;/&gt;&lt;property id=&quot;20300&quot; value=&quot;Slide 27 - &amp;quot;Rebate&amp;quot;&quot;/&gt;&lt;property id=&quot;20307&quot; value=&quot;290&quot;/&gt;&lt;/object&gt;&lt;object type=&quot;3&quot; unique_id=&quot;10030&quot;&gt;&lt;property id=&quot;20148&quot; value=&quot;5&quot;/&gt;&lt;property id=&quot;20300&quot; value=&quot;Slide 28 - &amp;quot;Travel Card Program&amp;quot;&quot;/&gt;&lt;property id=&quot;20307&quot; value=&quot;302&quot;/&gt;&lt;/object&gt;&lt;object type=&quot;3&quot; unique_id=&quot;10031&quot;&gt;&lt;property id=&quot;20148&quot; value=&quot;5&quot;/&gt;&lt;property id=&quot;20300&quot; value=&quot;Slide 29 - &amp;quot;Notes from Travel Card Program&amp;quot;&quot;/&gt;&lt;property id=&quot;20307&quot; value=&quot;303&quot;/&gt;&lt;/object&gt;&lt;object type=&quot;3&quot; unique_id=&quot;10032&quot;&gt;&lt;property id=&quot;20148&quot; value=&quot;5&quot;/&gt;&lt;property id=&quot;20300&quot; value=&quot;Slide 30 - &amp;quot;Notes from Travel Card Program page 2&amp;quot;&quot;/&gt;&lt;property id=&quot;20307&quot; value=&quot;304&quot;/&gt;&lt;/object&gt;&lt;object type=&quot;3&quot; unique_id=&quot;10033&quot;&gt;&lt;property id=&quot;20148&quot; value=&quot;5&quot;/&gt;&lt;property id=&quot;20300&quot; value=&quot;Slide 31 - &amp;quot;Overview……………..&amp;quot;&quot;/&gt;&lt;property id=&quot;20307&quot; value=&quot;271&quot;/&gt;&lt;/object&gt;&lt;object type=&quot;3&quot; unique_id=&quot;10034&quot;&gt;&lt;property id=&quot;20148&quot; value=&quot;5&quot;/&gt;&lt;property id=&quot;20300&quot; value=&quot;Slide 33 - &amp;quot;Questions………….. Page -98-&amp;quot;&quot;/&gt;&lt;property id=&quot;20307&quot; value=&quot;272&quot;/&gt;&lt;/object&gt;&lt;object type=&quot;3&quot; unique_id=&quot;12408&quot;&gt;&lt;property id=&quot;20148&quot; value=&quot;5&quot;/&gt;&lt;property id=&quot;20300&quot; value=&quot;Slide 32 - &amp;quot;P-Card Activity&amp;quot;&quot;/&gt;&lt;property id=&quot;20307&quot; value=&quot;305&quot;/&gt;&lt;/object&gt;&lt;/object&gt;&lt;object type=&quot;8&quot; unique_id=&quot;1006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4107</TotalTime>
  <Words>4921</Words>
  <Application>Microsoft Office PowerPoint</Application>
  <PresentationFormat>On-screen Show (4:3)</PresentationFormat>
  <Paragraphs>547</Paragraphs>
  <Slides>62</Slides>
  <Notes>53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Concourse</vt:lpstr>
      <vt:lpstr>STATE OF MISSISSIPPI OFFICE OF PURCHASING, TRAVEL AND FLEET MANAGEMENT</vt:lpstr>
      <vt:lpstr>Procurement Card Staff</vt:lpstr>
      <vt:lpstr>Rights of the Entity</vt:lpstr>
      <vt:lpstr>Key Terms</vt:lpstr>
      <vt:lpstr>Laws and Policy</vt:lpstr>
      <vt:lpstr>What is a Procurement Card</vt:lpstr>
      <vt:lpstr>Procurement Card Program Purpose</vt:lpstr>
      <vt:lpstr>Benefits of the P-card Program</vt:lpstr>
      <vt:lpstr>General Conditions</vt:lpstr>
      <vt:lpstr>P-Card Guidelines</vt:lpstr>
      <vt:lpstr>Program Coordinator Responsibilities</vt:lpstr>
      <vt:lpstr>Training</vt:lpstr>
      <vt:lpstr>Minimum Requirements  </vt:lpstr>
      <vt:lpstr>Prohibited Purchases Examples</vt:lpstr>
      <vt:lpstr>Equipment Purchases</vt:lpstr>
      <vt:lpstr> Itemized  Receipts/Invoices</vt:lpstr>
      <vt:lpstr>PowerPoint Presentation</vt:lpstr>
      <vt:lpstr>Food Purchases on P-Card</vt:lpstr>
      <vt:lpstr>Miscellaneous Purchases </vt:lpstr>
      <vt:lpstr>Shipping Charges</vt:lpstr>
      <vt:lpstr>Hotel Charges</vt:lpstr>
      <vt:lpstr>Split Purchases</vt:lpstr>
      <vt:lpstr>TAXES</vt:lpstr>
      <vt:lpstr>Surcharges</vt:lpstr>
      <vt:lpstr>Paying for Contract/Sole Source Items </vt:lpstr>
      <vt:lpstr>When a Mistake is Made</vt:lpstr>
      <vt:lpstr>TRAVEL CARD PROGRAM</vt:lpstr>
      <vt:lpstr>Contact Information</vt:lpstr>
      <vt:lpstr>Travel Card Program Overview</vt:lpstr>
      <vt:lpstr>Travel Card Guidelines</vt:lpstr>
      <vt:lpstr>General Conditions</vt:lpstr>
      <vt:lpstr>Program Coordinator Responsibilities</vt:lpstr>
      <vt:lpstr>Authorized Expenses</vt:lpstr>
      <vt:lpstr>Unauthorized Expenses</vt:lpstr>
      <vt:lpstr>Credit Card Authorization Form</vt:lpstr>
      <vt:lpstr>Sales Tax </vt:lpstr>
      <vt:lpstr>Receipts </vt:lpstr>
      <vt:lpstr>General Information</vt:lpstr>
      <vt:lpstr>Types of Cards</vt:lpstr>
      <vt:lpstr>Reasons For A Card To Be Declined</vt:lpstr>
      <vt:lpstr>Declined Purchases</vt:lpstr>
      <vt:lpstr>Updates on Accounts</vt:lpstr>
      <vt:lpstr>Replacement Cards</vt:lpstr>
      <vt:lpstr>Lost/Stolen Cards</vt:lpstr>
      <vt:lpstr>Contacting the Bank </vt:lpstr>
      <vt:lpstr>Card Disposal</vt:lpstr>
      <vt:lpstr>High Level Reconciliation Process</vt:lpstr>
      <vt:lpstr>Security Issues                              </vt:lpstr>
      <vt:lpstr>Balances on Accounts</vt:lpstr>
      <vt:lpstr>Liability</vt:lpstr>
      <vt:lpstr>Reviews</vt:lpstr>
      <vt:lpstr>Rebate</vt:lpstr>
      <vt:lpstr>Traveling with the State of MS</vt:lpstr>
      <vt:lpstr>Travel Reimbursements</vt:lpstr>
      <vt:lpstr>Driving vs Flying</vt:lpstr>
      <vt:lpstr>Making Travel Arrangements</vt:lpstr>
      <vt:lpstr>International Travel</vt:lpstr>
      <vt:lpstr>Meals</vt:lpstr>
      <vt:lpstr>Traveler Reward Points/Programs</vt:lpstr>
      <vt:lpstr>Mileage Reimbursement</vt:lpstr>
      <vt:lpstr>Reimbursements</vt:lpstr>
      <vt:lpstr>Any Questions??</vt:lpstr>
    </vt:vector>
  </TitlesOfParts>
  <Company>MS Dept of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PROCUEMENT CARD SERVICES</dc:title>
  <dc:creator>BrownT</dc:creator>
  <cp:lastModifiedBy>Billy Scott</cp:lastModifiedBy>
  <cp:revision>210</cp:revision>
  <cp:lastPrinted>2015-08-20T20:26:41Z</cp:lastPrinted>
  <dcterms:created xsi:type="dcterms:W3CDTF">2007-10-22T16:10:06Z</dcterms:created>
  <dcterms:modified xsi:type="dcterms:W3CDTF">2017-02-07T14:14:35Z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