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58" r:id="rId5"/>
    <p:sldId id="272" r:id="rId6"/>
    <p:sldId id="271" r:id="rId7"/>
    <p:sldId id="260" r:id="rId8"/>
    <p:sldId id="273" r:id="rId9"/>
    <p:sldId id="261" r:id="rId10"/>
    <p:sldId id="262" r:id="rId11"/>
    <p:sldId id="263" r:id="rId12"/>
    <p:sldId id="264" r:id="rId13"/>
    <p:sldId id="265" r:id="rId14"/>
    <p:sldId id="267"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03" d="100"/>
          <a:sy n="103" d="100"/>
        </p:scale>
        <p:origin x="185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DE6652-E064-5C49-800C-EC4CC223D915}"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269203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E6652-E064-5C49-800C-EC4CC223D915}"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393167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E6652-E064-5C49-800C-EC4CC223D915}"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419713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E6652-E064-5C49-800C-EC4CC223D915}"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39149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DE6652-E064-5C49-800C-EC4CC223D915}"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112581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DE6652-E064-5C49-800C-EC4CC223D915}"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126514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DE6652-E064-5C49-800C-EC4CC223D915}" type="datetimeFigureOut">
              <a:rPr lang="en-US" smtClean="0"/>
              <a:t>4/11/2020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24591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DE6652-E064-5C49-800C-EC4CC223D915}" type="datetimeFigureOut">
              <a:rPr lang="en-US" smtClean="0"/>
              <a:t>4/11/2020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211622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E6652-E064-5C49-800C-EC4CC223D915}" type="datetimeFigureOut">
              <a:rPr lang="en-US" smtClean="0"/>
              <a:t>4/11/2020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256919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DE6652-E064-5C49-800C-EC4CC223D915}"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145313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DE6652-E064-5C49-800C-EC4CC223D915}"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48093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E6652-E064-5C49-800C-EC4CC223D915}" type="datetimeFigureOut">
              <a:rPr lang="en-US" smtClean="0"/>
              <a:t>4/11/2020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C47AB-0BE3-FF44-A541-759DA9A5F471}" type="slidenum">
              <a:rPr lang="en-US" smtClean="0"/>
              <a:t>‹#›</a:t>
            </a:fld>
            <a:endParaRPr lang="en-US"/>
          </a:p>
        </p:txBody>
      </p:sp>
    </p:spTree>
    <p:extLst>
      <p:ext uri="{BB962C8B-B14F-4D97-AF65-F5344CB8AC3E}">
        <p14:creationId xmlns:p14="http://schemas.microsoft.com/office/powerpoint/2010/main" val="3677324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D0D135-9103-DF46-96A4-F330435C8B28}"/>
              </a:ext>
            </a:extLst>
          </p:cNvPr>
          <p:cNvPicPr>
            <a:picLocks noChangeAspect="1"/>
          </p:cNvPicPr>
          <p:nvPr/>
        </p:nvPicPr>
        <p:blipFill>
          <a:blip r:embed="rId2"/>
          <a:stretch>
            <a:fillRect/>
          </a:stretch>
        </p:blipFill>
        <p:spPr>
          <a:xfrm>
            <a:off x="768494" y="-18662"/>
            <a:ext cx="9144000" cy="6858000"/>
          </a:xfrm>
          <a:prstGeom prst="rect">
            <a:avLst/>
          </a:prstGeom>
        </p:spPr>
      </p:pic>
      <p:sp>
        <p:nvSpPr>
          <p:cNvPr id="2" name="Rectangle 1"/>
          <p:cNvSpPr/>
          <p:nvPr/>
        </p:nvSpPr>
        <p:spPr>
          <a:xfrm>
            <a:off x="0" y="-18662"/>
            <a:ext cx="1399592" cy="6876662"/>
          </a:xfrm>
          <a:prstGeom prst="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40570" y="58729"/>
            <a:ext cx="1500860" cy="6647231"/>
            <a:chOff x="108721" y="34837"/>
            <a:chExt cx="1500860" cy="6647231"/>
          </a:xfrm>
        </p:grpSpPr>
        <p:sp>
          <p:nvSpPr>
            <p:cNvPr id="35" name="Rectangle 34"/>
            <p:cNvSpPr/>
            <p:nvPr/>
          </p:nvSpPr>
          <p:spPr>
            <a:xfrm>
              <a:off x="108721" y="1813257"/>
              <a:ext cx="1500860" cy="276999"/>
            </a:xfrm>
            <a:prstGeom prst="rect">
              <a:avLst/>
            </a:prstGeom>
          </p:spPr>
          <p:txBody>
            <a:bodyPr wrap="none">
              <a:spAutoFit/>
            </a:bodyPr>
            <a:lstStyle/>
            <a:p>
              <a:r>
                <a:rPr lang="en-US" sz="1200" b="1" dirty="0"/>
                <a:t>Dr. </a:t>
              </a:r>
              <a:r>
                <a:rPr lang="en-US" sz="1200" b="1" dirty="0" smtClean="0"/>
                <a:t>Thomas E. Dobbs</a:t>
              </a:r>
              <a:endParaRPr lang="en-US" sz="1200" b="1" dirty="0"/>
            </a:p>
          </p:txBody>
        </p:sp>
        <p:grpSp>
          <p:nvGrpSpPr>
            <p:cNvPr id="36" name="Group 35"/>
            <p:cNvGrpSpPr/>
            <p:nvPr/>
          </p:nvGrpSpPr>
          <p:grpSpPr>
            <a:xfrm>
              <a:off x="199169" y="34837"/>
              <a:ext cx="1316692" cy="6647231"/>
              <a:chOff x="199169" y="34837"/>
              <a:chExt cx="1316692" cy="6647231"/>
            </a:xfrm>
          </p:grpSpPr>
          <p:grpSp>
            <p:nvGrpSpPr>
              <p:cNvPr id="37" name="Group 36"/>
              <p:cNvGrpSpPr/>
              <p:nvPr/>
            </p:nvGrpSpPr>
            <p:grpSpPr>
              <a:xfrm>
                <a:off x="199169" y="34837"/>
                <a:ext cx="1316692" cy="6370232"/>
                <a:chOff x="199169" y="34837"/>
                <a:chExt cx="1316692" cy="6370232"/>
              </a:xfrm>
            </p:grpSpPr>
            <p:pic>
              <p:nvPicPr>
                <p:cNvPr id="39" name="Picture 6" descr="https://msdh.ms.gov/msdhsite/_static/images/photos/ThomasDobbs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66" y="34837"/>
                  <a:ext cx="1287395" cy="1789479"/>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a:off x="199169" y="2458473"/>
                  <a:ext cx="1316692" cy="1896578"/>
                  <a:chOff x="246431" y="2182580"/>
                  <a:chExt cx="1316692" cy="1896578"/>
                </a:xfrm>
              </p:grpSpPr>
              <p:sp>
                <p:nvSpPr>
                  <p:cNvPr id="42" name="Rectangle 41"/>
                  <p:cNvSpPr/>
                  <p:nvPr/>
                </p:nvSpPr>
                <p:spPr>
                  <a:xfrm>
                    <a:off x="282972" y="3802159"/>
                    <a:ext cx="1243610" cy="276999"/>
                  </a:xfrm>
                  <a:prstGeom prst="rect">
                    <a:avLst/>
                  </a:prstGeom>
                </p:spPr>
                <p:txBody>
                  <a:bodyPr wrap="none">
                    <a:spAutoFit/>
                  </a:bodyPr>
                  <a:lstStyle/>
                  <a:p>
                    <a:r>
                      <a:rPr lang="en-US" sz="1200" b="1" dirty="0"/>
                      <a:t>Dr. Victor Sutton</a:t>
                    </a:r>
                  </a:p>
                </p:txBody>
              </p:sp>
              <p:pic>
                <p:nvPicPr>
                  <p:cNvPr id="43" name="Picture 42"/>
                  <p:cNvPicPr>
                    <a:picLocks noChangeAspect="1"/>
                  </p:cNvPicPr>
                  <p:nvPr/>
                </p:nvPicPr>
                <p:blipFill>
                  <a:blip r:embed="rId4"/>
                  <a:stretch>
                    <a:fillRect/>
                  </a:stretch>
                </p:blipFill>
                <p:spPr>
                  <a:xfrm>
                    <a:off x="246431" y="2182580"/>
                    <a:ext cx="1316692" cy="1609290"/>
                  </a:xfrm>
                  <a:prstGeom prst="rect">
                    <a:avLst/>
                  </a:prstGeom>
                </p:spPr>
              </p:pic>
            </p:grpSp>
            <p:pic>
              <p:nvPicPr>
                <p:cNvPr id="41" name="Picture 4" descr="https://www.mvsu.edu/sites/default/files/briggs1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67" y="4775201"/>
                  <a:ext cx="1303894" cy="1629868"/>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angle 37"/>
              <p:cNvSpPr/>
              <p:nvPr/>
            </p:nvSpPr>
            <p:spPr>
              <a:xfrm>
                <a:off x="238915" y="6405069"/>
                <a:ext cx="1173398" cy="276999"/>
              </a:xfrm>
              <a:prstGeom prst="rect">
                <a:avLst/>
              </a:prstGeom>
            </p:spPr>
            <p:txBody>
              <a:bodyPr wrap="none">
                <a:spAutoFit/>
              </a:bodyPr>
              <a:lstStyle/>
              <a:p>
                <a:r>
                  <a:rPr lang="en-US" sz="1200" b="1" dirty="0"/>
                  <a:t>Dr. </a:t>
                </a:r>
                <a:r>
                  <a:rPr lang="en-US" sz="1200" b="1" dirty="0" err="1" smtClean="0"/>
                  <a:t>Jerryl</a:t>
                </a:r>
                <a:r>
                  <a:rPr lang="en-US" sz="1200" b="1" dirty="0" smtClean="0"/>
                  <a:t> Briggs</a:t>
                </a:r>
                <a:endParaRPr lang="en-US" sz="1200" b="1" dirty="0"/>
              </a:p>
            </p:txBody>
          </p:sp>
        </p:grpSp>
      </p:grpSp>
    </p:spTree>
    <p:extLst>
      <p:ext uri="{BB962C8B-B14F-4D97-AF65-F5344CB8AC3E}">
        <p14:creationId xmlns:p14="http://schemas.microsoft.com/office/powerpoint/2010/main" val="80670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965770" y="951398"/>
            <a:ext cx="7212459" cy="4955203"/>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SOCIAL DISTANCING</a:t>
            </a:r>
            <a:r>
              <a:rPr lang="en-US" sz="2800" b="1" dirty="0">
                <a:effectLst/>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addition to everyday steps to prevent COVID-19, keeping space between you and others is one of the best tools to avoid being exposed to this virus and slowing its spread.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COVID-19 is spreading in your area, everyone should limit close contact with individuals outside your household in indoor and outdoor spaces. Since people can spread the virus before they know they are sick, it is important to stay away from others when possible, even if you have no symptoms.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Although the risk of severe illness may be different for everyone, anyone can get and spread COVID-19. Everyone has a role to play in slowing the spread and protecting themselves, their family, and their community.</a:t>
            </a:r>
            <a:r>
              <a:rPr lang="en-US"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49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1022278" y="1323327"/>
            <a:ext cx="7099443" cy="421134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STOP THE SPREAD OF GERMS</a:t>
            </a:r>
            <a:r>
              <a:rPr lang="en-US" sz="2800" b="1" dirty="0">
                <a:effectLst/>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Avoid close contact with people who are sick</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Avoid touching your eyes, nose and mouth.</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Wash your hands frequently and thoroughly with soap and water for at least 20 seconds. </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Clean and disinfect surfaces and objects that are touched often.</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Stay home when you are sick, except to get medical care.</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Cover your cough or sneeze with a tissue, then throw the tissue in the trash.</a:t>
            </a:r>
          </a:p>
        </p:txBody>
      </p:sp>
    </p:spTree>
    <p:extLst>
      <p:ext uri="{BB962C8B-B14F-4D97-AF65-F5344CB8AC3E}">
        <p14:creationId xmlns:p14="http://schemas.microsoft.com/office/powerpoint/2010/main" val="188445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544530" y="936010"/>
            <a:ext cx="8054940" cy="498598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PREVENTION – PROTECT OTHERS &amp; PROTECT YOURSELF</a:t>
            </a:r>
            <a:r>
              <a:rPr lang="en-US" sz="2800" b="1" dirty="0">
                <a:effectLst/>
                <a:latin typeface="Arial" panose="020B0604020202020204" pitchFamily="34" charset="0"/>
                <a:cs typeface="Arial" panose="020B0604020202020204" pitchFamily="34" charset="0"/>
              </a:rPr>
              <a:t> </a:t>
            </a:r>
          </a:p>
          <a:p>
            <a:pPr algn="ctr"/>
            <a:endParaRPr lang="en-US" sz="28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Stay home as much as possible and leave only for essential trips such as groceries or prescriptions.</a:t>
            </a:r>
          </a:p>
          <a:p>
            <a:pPr lvl="0"/>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Stay home if you are sick</a:t>
            </a:r>
            <a:r>
              <a:rPr lang="en-US" dirty="0">
                <a:latin typeface="Arial" panose="020B0604020202020204" pitchFamily="34" charset="0"/>
                <a:cs typeface="Arial" panose="020B0604020202020204" pitchFamily="34" charset="0"/>
              </a:rPr>
              <a:t> and avoid close contact with anyone who is ill.</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If you have been tested for COVID-19, </a:t>
            </a:r>
            <a:r>
              <a:rPr lang="en-US" b="1" dirty="0">
                <a:latin typeface="Arial" panose="020B0604020202020204" pitchFamily="34" charset="0"/>
                <a:cs typeface="Arial" panose="020B0604020202020204" pitchFamily="34" charset="0"/>
              </a:rPr>
              <a:t>stay home</a:t>
            </a:r>
            <a:r>
              <a:rPr lang="en-US" dirty="0">
                <a:latin typeface="Arial" panose="020B0604020202020204" pitchFamily="34" charset="0"/>
                <a:cs typeface="Arial" panose="020B0604020202020204" pitchFamily="34" charset="0"/>
              </a:rPr>
              <a:t> and away from others until you get your test result. </a:t>
            </a:r>
          </a:p>
          <a:p>
            <a:pPr lvl="0"/>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If you are sick, especially with shortness of breath, severe cough, fever or severe chest pain, call a doctor or healthcare provider for instructions on how to visit them safely.</a:t>
            </a:r>
          </a:p>
          <a:p>
            <a:pPr lvl="0"/>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Wear a mask in public places</a:t>
            </a:r>
          </a:p>
        </p:txBody>
      </p:sp>
    </p:spTree>
    <p:extLst>
      <p:ext uri="{BB962C8B-B14F-4D97-AF65-F5344CB8AC3E}">
        <p14:creationId xmlns:p14="http://schemas.microsoft.com/office/powerpoint/2010/main" val="420507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1214919" y="1705451"/>
            <a:ext cx="6714162" cy="3447098"/>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TESTING</a:t>
            </a:r>
          </a:p>
          <a:p>
            <a:pPr algn="ctr"/>
            <a:r>
              <a:rPr lang="en-US" sz="2800" b="1"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Anyone with symptoms of fever, severe cough or severe chest pains – especially those who are older or in poor health – should make arrangements for testing with their doctor or one of the many healthcare providers now performing testing. Healthcare providers can assess your health history and symptoms, and perform testing for COVID-19 as needed. MSDH is also helping conduct free drive-up testing sites in many parts of the state. </a:t>
            </a:r>
            <a:r>
              <a:rPr lang="en-US" b="1" dirty="0">
                <a:latin typeface="Arial" panose="020B0604020202020204" pitchFamily="34" charset="0"/>
                <a:cs typeface="Arial" panose="020B0604020202020204" pitchFamily="34" charset="0"/>
              </a:rPr>
              <a:t>Always call ahead to the testing provider for instructions on safely being examined before you visit for your test.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50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1214919" y="2459504"/>
            <a:ext cx="6714162" cy="1938992"/>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MYTHS </a:t>
            </a:r>
          </a:p>
          <a:p>
            <a:pPr algn="ctr"/>
            <a:r>
              <a:rPr lang="en-US" sz="6000" b="1" dirty="0">
                <a:latin typeface="Arial" panose="020B0604020202020204" pitchFamily="34" charset="0"/>
                <a:cs typeface="Arial" panose="020B0604020202020204" pitchFamily="34" charset="0"/>
              </a:rPr>
              <a:t>&amp; FACTS</a:t>
            </a:r>
            <a:r>
              <a:rPr lang="en-US" sz="6000" b="1" dirty="0">
                <a:effectLst/>
                <a:latin typeface="Arial" panose="020B0604020202020204" pitchFamily="34" charset="0"/>
                <a:cs typeface="Arial" panose="020B0604020202020204" pitchFamily="34" charset="0"/>
              </a:rPr>
              <a:t> </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0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1214919" y="2875002"/>
            <a:ext cx="671416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QUESTIONS</a:t>
            </a:r>
            <a:r>
              <a:rPr lang="en-US" sz="6600" b="1" dirty="0">
                <a:effectLst/>
                <a:latin typeface="Arial" panose="020B0604020202020204" pitchFamily="34" charset="0"/>
                <a:cs typeface="Arial" panose="020B0604020202020204" pitchFamily="34" charset="0"/>
              </a:rPr>
              <a:t> </a:t>
            </a:r>
            <a:endParaRPr lang="en-US"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58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540677" y="1162610"/>
            <a:ext cx="8062645" cy="453277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TRUSTED SOURCES</a:t>
            </a:r>
            <a:r>
              <a:rPr lang="en-US" sz="2800" b="1" dirty="0">
                <a:effectLst/>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SHELTER IN PLACE EXECUTIVE ORDER NO. 1466  </a:t>
            </a:r>
          </a:p>
          <a:p>
            <a:pPr lvl="0" algn="ctr"/>
            <a:r>
              <a:rPr lang="en-US" sz="1600" dirty="0">
                <a:latin typeface="Arial" panose="020B0604020202020204" pitchFamily="34" charset="0"/>
                <a:cs typeface="Arial" panose="020B0604020202020204" pitchFamily="34" charset="0"/>
              </a:rPr>
              <a:t>Effective Friday, April 3, 2020 through 8:00 a.m. on Monday, April 20, 2020</a:t>
            </a:r>
          </a:p>
          <a:p>
            <a:pPr algn="ctr"/>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www.sos.ms.gov</a:t>
            </a:r>
            <a:r>
              <a:rPr lang="en-US" dirty="0">
                <a:latin typeface="Arial" panose="020B0604020202020204" pitchFamily="34" charset="0"/>
                <a:cs typeface="Arial" panose="020B0604020202020204" pitchFamily="34" charset="0"/>
              </a:rPr>
              <a:t>/content/</a:t>
            </a:r>
            <a:r>
              <a:rPr lang="en-US" dirty="0" err="1">
                <a:latin typeface="Arial" panose="020B0604020202020204" pitchFamily="34" charset="0"/>
                <a:cs typeface="Arial" panose="020B0604020202020204" pitchFamily="34" charset="0"/>
              </a:rPr>
              <a:t>executiveorders</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ExecutiveOrders</a:t>
            </a:r>
            <a:r>
              <a:rPr lang="en-US" dirty="0">
                <a:latin typeface="Arial" panose="020B0604020202020204" pitchFamily="34" charset="0"/>
                <a:cs typeface="Arial" panose="020B0604020202020204" pitchFamily="34" charset="0"/>
              </a:rPr>
              <a:t>/1466.pdf</a:t>
            </a:r>
          </a:p>
          <a:p>
            <a:pPr algn="ctr">
              <a:lnSpc>
                <a:spcPct val="200000"/>
              </a:lnSpc>
            </a:pPr>
            <a:r>
              <a:rPr lang="en-US" sz="2400" dirty="0" err="1">
                <a:latin typeface="Arial" panose="020B0604020202020204" pitchFamily="34" charset="0"/>
                <a:cs typeface="Arial" panose="020B0604020202020204" pitchFamily="34" charset="0"/>
              </a:rPr>
              <a:t>www.msdh.ms.gov</a:t>
            </a:r>
            <a:endParaRPr lang="en-US" sz="2400" dirty="0">
              <a:latin typeface="Arial" panose="020B0604020202020204" pitchFamily="34" charset="0"/>
              <a:cs typeface="Arial" panose="020B0604020202020204" pitchFamily="34" charset="0"/>
            </a:endParaRPr>
          </a:p>
          <a:p>
            <a:pPr algn="ctr" fontAlgn="base">
              <a:lnSpc>
                <a:spcPct val="200000"/>
              </a:lnSpc>
            </a:pPr>
            <a:r>
              <a:rPr lang="en-US" sz="2400" dirty="0" err="1">
                <a:latin typeface="Arial" panose="020B0604020202020204" pitchFamily="34" charset="0"/>
                <a:cs typeface="Arial" panose="020B0604020202020204" pitchFamily="34" charset="0"/>
              </a:rPr>
              <a:t>www.coronavirus.gov</a:t>
            </a:r>
            <a:r>
              <a:rPr lang="en-US" sz="2400" dirty="0">
                <a:latin typeface="Arial" panose="020B0604020202020204" pitchFamily="34" charset="0"/>
                <a:cs typeface="Arial" panose="020B0604020202020204" pitchFamily="34" charset="0"/>
              </a:rPr>
              <a:t> </a:t>
            </a:r>
          </a:p>
          <a:p>
            <a:pPr algn="ctr" fontAlgn="base">
              <a:lnSpc>
                <a:spcPct val="200000"/>
              </a:lnSpc>
            </a:pPr>
            <a:r>
              <a:rPr lang="en-US" sz="2400" dirty="0">
                <a:latin typeface="Arial" panose="020B0604020202020204" pitchFamily="34" charset="0"/>
                <a:cs typeface="Arial" panose="020B0604020202020204" pitchFamily="34" charset="0"/>
              </a:rPr>
              <a:t>www.cdc.gov/coronavirus </a:t>
            </a:r>
          </a:p>
          <a:p>
            <a:pPr algn="ctr" fontAlgn="base">
              <a:lnSpc>
                <a:spcPct val="200000"/>
              </a:lnSpc>
            </a:pPr>
            <a:r>
              <a:rPr lang="en-US" sz="2400" dirty="0">
                <a:latin typeface="Arial" panose="020B0604020202020204" pitchFamily="34" charset="0"/>
                <a:cs typeface="Arial" panose="020B0604020202020204" pitchFamily="34" charset="0"/>
              </a:rPr>
              <a:t>www.usa.gov/coronavirus </a:t>
            </a:r>
          </a:p>
        </p:txBody>
      </p:sp>
    </p:spTree>
    <p:extLst>
      <p:ext uri="{BB962C8B-B14F-4D97-AF65-F5344CB8AC3E}">
        <p14:creationId xmlns:p14="http://schemas.microsoft.com/office/powerpoint/2010/main" val="258520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D0D135-9103-DF46-96A4-F330435C8B28}"/>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179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1993186" y="1212350"/>
            <a:ext cx="5157627" cy="38472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PRESENTERS </a:t>
            </a:r>
            <a:r>
              <a:rPr lang="en-US" sz="28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Dr. Thomas Dobbs</a:t>
            </a:r>
          </a:p>
          <a:p>
            <a:pPr algn="ctr"/>
            <a:r>
              <a:rPr lang="en-US" i="1" dirty="0">
                <a:latin typeface="Arial" panose="020B0604020202020204" pitchFamily="34" charset="0"/>
                <a:cs typeface="Arial" panose="020B0604020202020204" pitchFamily="34" charset="0"/>
              </a:rPr>
              <a:t>State Health Director</a:t>
            </a:r>
          </a:p>
          <a:p>
            <a:pPr algn="ctr"/>
            <a:r>
              <a:rPr lang="en-US" dirty="0">
                <a:latin typeface="Arial" panose="020B0604020202020204" pitchFamily="34" charset="0"/>
                <a:cs typeface="Arial" panose="020B0604020202020204" pitchFamily="34" charset="0"/>
              </a:rPr>
              <a:t>			</a:t>
            </a:r>
          </a:p>
          <a:p>
            <a:pPr algn="ctr"/>
            <a:r>
              <a:rPr lang="en-US" b="1" dirty="0">
                <a:latin typeface="Arial" panose="020B0604020202020204" pitchFamily="34" charset="0"/>
                <a:cs typeface="Arial" panose="020B0604020202020204" pitchFamily="34" charset="0"/>
              </a:rPr>
              <a:t>Dr. Victor Sutton</a:t>
            </a:r>
          </a:p>
          <a:p>
            <a:pPr algn="ctr"/>
            <a:r>
              <a:rPr lang="en-US" i="1" dirty="0">
                <a:latin typeface="Arial" panose="020B0604020202020204" pitchFamily="34" charset="0"/>
                <a:cs typeface="Arial" panose="020B0604020202020204" pitchFamily="34" charset="0"/>
              </a:rPr>
              <a:t>Director of Preventive Health&amp; Health Equity</a:t>
            </a:r>
          </a:p>
          <a:p>
            <a:pPr algn="ctr"/>
            <a:r>
              <a:rPr lang="en-US" dirty="0">
                <a:latin typeface="Arial" panose="020B0604020202020204" pitchFamily="34" charset="0"/>
                <a:cs typeface="Arial" panose="020B0604020202020204" pitchFamily="34" charset="0"/>
              </a:rPr>
              <a:t>					</a:t>
            </a:r>
          </a:p>
          <a:p>
            <a:pPr algn="ctr"/>
            <a:r>
              <a:rPr lang="en-US" b="1" dirty="0">
                <a:latin typeface="Arial" panose="020B0604020202020204" pitchFamily="34" charset="0"/>
                <a:cs typeface="Arial" panose="020B0604020202020204" pitchFamily="34" charset="0"/>
              </a:rPr>
              <a:t>Dr. </a:t>
            </a:r>
            <a:r>
              <a:rPr lang="en-US" b="1" dirty="0" err="1">
                <a:latin typeface="Arial" panose="020B0604020202020204" pitchFamily="34" charset="0"/>
                <a:cs typeface="Arial" panose="020B0604020202020204" pitchFamily="34" charset="0"/>
              </a:rPr>
              <a:t>Jerryl</a:t>
            </a:r>
            <a:r>
              <a:rPr lang="en-US" b="1" dirty="0">
                <a:latin typeface="Arial" panose="020B0604020202020204" pitchFamily="34" charset="0"/>
                <a:cs typeface="Arial" panose="020B0604020202020204" pitchFamily="34" charset="0"/>
              </a:rPr>
              <a:t> Briggs, Sr.</a:t>
            </a:r>
          </a:p>
          <a:p>
            <a:pPr algn="ctr"/>
            <a:r>
              <a:rPr lang="en-US" i="1" dirty="0">
                <a:latin typeface="Arial" panose="020B0604020202020204" pitchFamily="34" charset="0"/>
                <a:cs typeface="Arial" panose="020B0604020202020204" pitchFamily="34" charset="0"/>
              </a:rPr>
              <a:t>President – MVSU</a:t>
            </a:r>
          </a:p>
          <a:p>
            <a:pPr algn="ctr"/>
            <a:r>
              <a:rPr lang="en-US" dirty="0">
                <a:latin typeface="Arial" panose="020B0604020202020204" pitchFamily="34" charset="0"/>
                <a:cs typeface="Arial" panose="020B0604020202020204" pitchFamily="34" charset="0"/>
              </a:rPr>
              <a:t>			</a:t>
            </a:r>
          </a:p>
          <a:p>
            <a:pPr algn="ctr"/>
            <a:r>
              <a:rPr lang="en-US" b="1" dirty="0">
                <a:latin typeface="Arial" panose="020B0604020202020204" pitchFamily="34" charset="0"/>
                <a:cs typeface="Arial" panose="020B0604020202020204" pitchFamily="34" charset="0"/>
              </a:rPr>
              <a:t>Dr. Kathie </a:t>
            </a:r>
            <a:r>
              <a:rPr lang="en-US" b="1" dirty="0" err="1">
                <a:latin typeface="Arial" panose="020B0604020202020204" pitchFamily="34" charset="0"/>
                <a:cs typeface="Arial" panose="020B0604020202020204" pitchFamily="34" charset="0"/>
              </a:rPr>
              <a:t>Stromile</a:t>
            </a:r>
            <a:r>
              <a:rPr lang="en-US" b="1" dirty="0">
                <a:latin typeface="Arial" panose="020B0604020202020204" pitchFamily="34" charset="0"/>
                <a:cs typeface="Arial" panose="020B0604020202020204" pitchFamily="34" charset="0"/>
              </a:rPr>
              <a:t> Golden</a:t>
            </a:r>
          </a:p>
          <a:p>
            <a:pPr algn="ctr"/>
            <a:r>
              <a:rPr lang="en-US" i="1" dirty="0">
                <a:latin typeface="Arial" panose="020B0604020202020204" pitchFamily="34" charset="0"/>
                <a:cs typeface="Arial" panose="020B0604020202020204" pitchFamily="34" charset="0"/>
              </a:rPr>
              <a:t>Provost &amp; VP of Academic Affairs, Moderator</a:t>
            </a:r>
          </a:p>
        </p:txBody>
      </p:sp>
    </p:spTree>
    <p:extLst>
      <p:ext uri="{BB962C8B-B14F-4D97-AF65-F5344CB8AC3E}">
        <p14:creationId xmlns:p14="http://schemas.microsoft.com/office/powerpoint/2010/main" val="124388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1726058" y="1392577"/>
            <a:ext cx="5691884" cy="407284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WHAT IS COVID19?</a:t>
            </a:r>
            <a:r>
              <a:rPr lang="en-US" sz="2800" b="1" dirty="0">
                <a:effectLst/>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COVID-19 is a new respiratory virus, first identified in Wuhan, China, that causes flu-like illness ranging from mild to severe, with symptoms of fever, coughing, fatigue and difficulty breathing. Like the flu, COVID-19 is thought to spread person-to-person by close contact (within 6 feet) and by coughing or sneezing. Other possible routes of transmission may include touching surfaces contaminated by the virus.</a:t>
            </a:r>
          </a:p>
        </p:txBody>
      </p:sp>
    </p:spTree>
    <p:extLst>
      <p:ext uri="{BB962C8B-B14F-4D97-AF65-F5344CB8AC3E}">
        <p14:creationId xmlns:p14="http://schemas.microsoft.com/office/powerpoint/2010/main" val="352741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973EFAB8-49C3-0D40-8230-4F9DDED91B5B}"/>
              </a:ext>
            </a:extLst>
          </p:cNvPr>
          <p:cNvPicPr>
            <a:picLocks noChangeAspect="1"/>
          </p:cNvPicPr>
          <p:nvPr/>
        </p:nvPicPr>
        <p:blipFill>
          <a:blip r:embed="rId3"/>
          <a:stretch>
            <a:fillRect/>
          </a:stretch>
        </p:blipFill>
        <p:spPr>
          <a:xfrm>
            <a:off x="1816107" y="738390"/>
            <a:ext cx="5511786" cy="53812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894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6E5F17B6-6CC2-B94F-B90D-AF588A848C8B}"/>
              </a:ext>
            </a:extLst>
          </p:cNvPr>
          <p:cNvPicPr>
            <a:picLocks noChangeAspect="1"/>
          </p:cNvPicPr>
          <p:nvPr/>
        </p:nvPicPr>
        <p:blipFill>
          <a:blip r:embed="rId3"/>
          <a:stretch>
            <a:fillRect/>
          </a:stretch>
        </p:blipFill>
        <p:spPr>
          <a:xfrm>
            <a:off x="669634" y="941241"/>
            <a:ext cx="7804732" cy="49755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983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6DFFD418-2AB4-5B45-8B74-6489BE83EC4B}"/>
              </a:ext>
            </a:extLst>
          </p:cNvPr>
          <p:cNvPicPr>
            <a:picLocks noChangeAspect="1"/>
          </p:cNvPicPr>
          <p:nvPr/>
        </p:nvPicPr>
        <p:blipFill>
          <a:blip r:embed="rId3"/>
          <a:stretch>
            <a:fillRect/>
          </a:stretch>
        </p:blipFill>
        <p:spPr>
          <a:xfrm>
            <a:off x="529348" y="727718"/>
            <a:ext cx="8085303" cy="54025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160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C367A01B-A80A-9945-A692-4A8CD5779936}"/>
              </a:ext>
            </a:extLst>
          </p:cNvPr>
          <p:cNvPicPr>
            <a:picLocks noChangeAspect="1"/>
          </p:cNvPicPr>
          <p:nvPr/>
        </p:nvPicPr>
        <p:blipFill>
          <a:blip r:embed="rId3"/>
          <a:stretch>
            <a:fillRect/>
          </a:stretch>
        </p:blipFill>
        <p:spPr>
          <a:xfrm>
            <a:off x="548045" y="1112178"/>
            <a:ext cx="8047909" cy="46336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017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7B329C98-23C9-E841-A102-3B1595BF4DF8}"/>
              </a:ext>
            </a:extLst>
          </p:cNvPr>
          <p:cNvPicPr>
            <a:picLocks noChangeAspect="1"/>
          </p:cNvPicPr>
          <p:nvPr/>
        </p:nvPicPr>
        <p:blipFill>
          <a:blip r:embed="rId3"/>
          <a:stretch>
            <a:fillRect/>
          </a:stretch>
        </p:blipFill>
        <p:spPr>
          <a:xfrm>
            <a:off x="549000" y="1107426"/>
            <a:ext cx="8045999" cy="46431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384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1214919" y="1254077"/>
            <a:ext cx="6714162" cy="4349845"/>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SOCIAL DISTANCING</a:t>
            </a:r>
            <a:r>
              <a:rPr lang="en-US" sz="2800" b="1" dirty="0">
                <a:effectLst/>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To practice social or physical distancing:</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Stay at least 6 feet (2 meters) from other people</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Do not gather in groups</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Stay out of crowded places and avoid mass gatherings</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Avoid social gatherings and community events where </a:t>
            </a:r>
            <a:r>
              <a:rPr lang="en-US" b="1"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or more people would come into close contact.</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Avoid unnecessary (non-emergency) air, bus or train travel.</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Limit visitation to older relatives or friends (especially in nursing or care homes).</a:t>
            </a:r>
          </a:p>
        </p:txBody>
      </p:sp>
    </p:spTree>
    <p:extLst>
      <p:ext uri="{BB962C8B-B14F-4D97-AF65-F5344CB8AC3E}">
        <p14:creationId xmlns:p14="http://schemas.microsoft.com/office/powerpoint/2010/main" val="24954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673</Words>
  <Application>Microsoft Office PowerPoint</Application>
  <PresentationFormat>On-screen Show (4:3)</PresentationFormat>
  <Paragraphs>70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Lokesh Shivakumaraiah</cp:lastModifiedBy>
  <cp:revision>20</cp:revision>
  <dcterms:created xsi:type="dcterms:W3CDTF">2020-04-10T16:41:57Z</dcterms:created>
  <dcterms:modified xsi:type="dcterms:W3CDTF">2020-04-11T12:42:46Z</dcterms:modified>
</cp:coreProperties>
</file>