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72" r:id="rId6"/>
    <p:sldId id="260" r:id="rId7"/>
    <p:sldId id="262" r:id="rId8"/>
    <p:sldId id="270" r:id="rId9"/>
    <p:sldId id="271" r:id="rId10"/>
    <p:sldId id="264" r:id="rId11"/>
    <p:sldId id="265" r:id="rId12"/>
    <p:sldId id="268" r:id="rId13"/>
  </p:sldIdLst>
  <p:sldSz cx="9144000" cy="6858000" type="screen4x3"/>
  <p:notesSz cx="7026275" cy="9312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>
      <p:cViewPr>
        <p:scale>
          <a:sx n="76" d="100"/>
          <a:sy n="76" d="100"/>
        </p:scale>
        <p:origin x="-14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A1314-488B-495D-9C2C-26A63C215602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214EF4-D323-471E-8553-1C6114950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A1314-488B-495D-9C2C-26A63C215602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214EF4-D323-471E-8553-1C6114950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A1314-488B-495D-9C2C-26A63C215602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214EF4-D323-471E-8553-1C6114950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A1314-488B-495D-9C2C-26A63C215602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214EF4-D323-471E-8553-1C6114950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A1314-488B-495D-9C2C-26A63C215602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214EF4-D323-471E-8553-1C6114950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A1314-488B-495D-9C2C-26A63C215602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214EF4-D323-471E-8553-1C6114950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A1314-488B-495D-9C2C-26A63C215602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214EF4-D323-471E-8553-1C6114950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A1314-488B-495D-9C2C-26A63C215602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214EF4-D323-471E-8553-1C6114950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A1314-488B-495D-9C2C-26A63C215602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214EF4-D323-471E-8553-1C6114950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A1314-488B-495D-9C2C-26A63C215602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214EF4-D323-471E-8553-1C6114950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7FA1314-488B-495D-9C2C-26A63C215602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214EF4-D323-471E-8553-1C6114950AF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7FA1314-488B-495D-9C2C-26A63C215602}" type="datetimeFigureOut">
              <a:rPr lang="en-US" smtClean="0"/>
              <a:pPr/>
              <a:t>3/20/2015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1214EF4-D323-471E-8553-1C6114950A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vsu.edu/ir/sacs.ph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SACS-COC </a:t>
            </a:r>
            <a:br>
              <a:rPr lang="en-US" dirty="0" smtClean="0"/>
            </a:br>
            <a:r>
              <a:rPr lang="en-US" dirty="0" smtClean="0"/>
              <a:t>Fifth-Year </a:t>
            </a:r>
            <a:br>
              <a:rPr lang="en-US" dirty="0" smtClean="0"/>
            </a:br>
            <a:r>
              <a:rPr lang="en-US" dirty="0" smtClean="0"/>
              <a:t>Interim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Extended Cabinet Meeting</a:t>
            </a:r>
          </a:p>
          <a:p>
            <a:r>
              <a:rPr lang="en-US" dirty="0" smtClean="0"/>
              <a:t>November 19, 2014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33400"/>
            <a:ext cx="8458200" cy="57150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b="1" dirty="0" smtClean="0"/>
              <a:t>Compliance Certification: </a:t>
            </a:r>
            <a:r>
              <a:rPr lang="en-US" sz="2000" b="1" dirty="0" smtClean="0"/>
              <a:t>Plan for Compliance</a:t>
            </a:r>
          </a:p>
          <a:p>
            <a:endParaRPr lang="en-US" dirty="0" smtClean="0"/>
          </a:p>
          <a:p>
            <a:r>
              <a:rPr lang="en-US" dirty="0" smtClean="0"/>
              <a:t>Conduct Compliance Audit </a:t>
            </a:r>
          </a:p>
          <a:p>
            <a:pPr lvl="1"/>
            <a:r>
              <a:rPr lang="en-US" dirty="0" smtClean="0"/>
              <a:t>Data Collection/Analysis</a:t>
            </a:r>
          </a:p>
          <a:p>
            <a:pPr lvl="1"/>
            <a:r>
              <a:rPr lang="en-US" dirty="0" smtClean="0"/>
              <a:t>Policy and Procedures Audit</a:t>
            </a:r>
          </a:p>
          <a:p>
            <a:pPr lvl="2"/>
            <a:r>
              <a:rPr lang="en-US" dirty="0" smtClean="0"/>
              <a:t>Revisions to Policy and Procedures</a:t>
            </a:r>
          </a:p>
          <a:p>
            <a:endParaRPr lang="en-US" b="1" dirty="0" smtClean="0">
              <a:solidFill>
                <a:srgbClr val="FF0000"/>
              </a:solidFill>
            </a:endParaRPr>
          </a:p>
          <a:p>
            <a:r>
              <a:rPr lang="en-US" b="1" dirty="0" smtClean="0">
                <a:solidFill>
                  <a:srgbClr val="FF0000"/>
                </a:solidFill>
              </a:rPr>
              <a:t>Implement Policies and Procedures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Collect evidence to support compliance</a:t>
            </a:r>
          </a:p>
          <a:p>
            <a:endParaRPr lang="en-US" dirty="0" smtClean="0"/>
          </a:p>
          <a:p>
            <a:r>
              <a:rPr lang="en-US" dirty="0" smtClean="0"/>
              <a:t>Provide Resources</a:t>
            </a:r>
          </a:p>
          <a:p>
            <a:endParaRPr lang="en-US" dirty="0" smtClean="0"/>
          </a:p>
          <a:p>
            <a:r>
              <a:rPr lang="en-US" dirty="0" smtClean="0"/>
              <a:t>Increase Communications</a:t>
            </a:r>
          </a:p>
          <a:p>
            <a:endParaRPr lang="en-US" dirty="0" smtClean="0"/>
          </a:p>
          <a:p>
            <a:r>
              <a:rPr lang="en-US" dirty="0" smtClean="0"/>
              <a:t>Convene a Fifth-Year Implementation/Writing Team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2608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QEP Impact Report: </a:t>
            </a:r>
            <a:r>
              <a:rPr lang="en-US" sz="2400" b="1" dirty="0" smtClean="0"/>
              <a:t>Plan for Compliant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Structured, Detailed Reporting</a:t>
            </a:r>
          </a:p>
          <a:p>
            <a:pPr lvl="1"/>
            <a:r>
              <a:rPr lang="en-US" dirty="0" smtClean="0"/>
              <a:t>Achievement of Goals and Objectives</a:t>
            </a:r>
          </a:p>
          <a:p>
            <a:pPr lvl="1"/>
            <a:r>
              <a:rPr lang="en-US" dirty="0" smtClean="0"/>
              <a:t>Modifications</a:t>
            </a:r>
          </a:p>
          <a:p>
            <a:pPr lvl="1"/>
            <a:r>
              <a:rPr lang="en-US" dirty="0" smtClean="0"/>
              <a:t>Resources</a:t>
            </a:r>
          </a:p>
          <a:p>
            <a:endParaRPr lang="en-US" dirty="0" smtClean="0"/>
          </a:p>
          <a:p>
            <a:r>
              <a:rPr lang="en-US" dirty="0" smtClean="0"/>
              <a:t>Annual implementation timelines</a:t>
            </a:r>
          </a:p>
          <a:p>
            <a:endParaRPr lang="en-US" dirty="0" smtClean="0"/>
          </a:p>
          <a:p>
            <a:r>
              <a:rPr lang="en-US" dirty="0" smtClean="0"/>
              <a:t>Increased communication with campus</a:t>
            </a:r>
          </a:p>
          <a:p>
            <a:endParaRPr lang="en-US" dirty="0" smtClean="0"/>
          </a:p>
          <a:p>
            <a:r>
              <a:rPr lang="en-US" dirty="0" smtClean="0"/>
              <a:t>Writing Team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3248"/>
          </a:xfrm>
        </p:spPr>
        <p:txBody>
          <a:bodyPr>
            <a:normAutofit/>
          </a:bodyPr>
          <a:lstStyle/>
          <a:p>
            <a:r>
              <a:rPr lang="en-US" dirty="0" smtClean="0"/>
              <a:t>Our Role</a:t>
            </a:r>
          </a:p>
          <a:p>
            <a:pPr lvl="1"/>
            <a:r>
              <a:rPr lang="en-US" dirty="0" smtClean="0"/>
              <a:t>Be informed, empowered, proactive</a:t>
            </a:r>
          </a:p>
          <a:p>
            <a:endParaRPr lang="en-US" dirty="0" smtClean="0"/>
          </a:p>
          <a:p>
            <a:r>
              <a:rPr lang="en-US" dirty="0" smtClean="0"/>
              <a:t>Resources</a:t>
            </a:r>
          </a:p>
          <a:p>
            <a:pPr lvl="1"/>
            <a:r>
              <a:rPr lang="en-US" dirty="0" smtClean="0">
                <a:hlinkClick r:id="rId2"/>
              </a:rPr>
              <a:t>www.mvsu.edu/ir/sacs.php</a:t>
            </a:r>
            <a:endParaRPr lang="en-US" dirty="0" smtClean="0"/>
          </a:p>
          <a:p>
            <a:pPr lvl="2"/>
            <a:r>
              <a:rPr lang="en-US" dirty="0" smtClean="0"/>
              <a:t>SACS-COC Standards</a:t>
            </a:r>
          </a:p>
          <a:p>
            <a:pPr lvl="2"/>
            <a:r>
              <a:rPr lang="en-US" dirty="0" smtClean="0"/>
              <a:t>Announcements and updates</a:t>
            </a:r>
          </a:p>
          <a:p>
            <a:pPr lvl="2"/>
            <a:r>
              <a:rPr lang="en-US" dirty="0" smtClean="0"/>
              <a:t>Substantive changes</a:t>
            </a:r>
          </a:p>
          <a:p>
            <a:pPr lvl="2"/>
            <a:r>
              <a:rPr lang="en-US" dirty="0" smtClean="0"/>
              <a:t>Fifth-Year Report resources</a:t>
            </a:r>
          </a:p>
          <a:p>
            <a:pPr lvl="2"/>
            <a:r>
              <a:rPr lang="en-US" dirty="0" smtClean="0"/>
              <a:t>QEP resources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37048"/>
          </a:xfrm>
          <a:ln cmpd="sng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200" b="1" dirty="0" smtClean="0"/>
              <a:t>SACS-COC Accreditation Timeline</a:t>
            </a:r>
          </a:p>
          <a:p>
            <a:pPr algn="ctr">
              <a:buNone/>
            </a:pPr>
            <a:endParaRPr lang="en-US" sz="2200" b="1" dirty="0" smtClean="0"/>
          </a:p>
          <a:p>
            <a:r>
              <a:rPr lang="en-US" sz="2200" b="1" dirty="0" smtClean="0"/>
              <a:t>2011-2012: </a:t>
            </a:r>
            <a:r>
              <a:rPr lang="en-US" sz="2000" b="1" dirty="0" smtClean="0"/>
              <a:t>Compliance Certification/Self-Study</a:t>
            </a:r>
          </a:p>
          <a:p>
            <a:r>
              <a:rPr lang="en-US" sz="2200" b="1" dirty="0" smtClean="0"/>
              <a:t>2012-2013: </a:t>
            </a:r>
            <a:r>
              <a:rPr lang="en-US" sz="2000" b="1" dirty="0" smtClean="0"/>
              <a:t>10-year Reaffirmation, </a:t>
            </a:r>
            <a:r>
              <a:rPr lang="en-US" sz="2000" dirty="0" smtClean="0"/>
              <a:t>Monitoring Report</a:t>
            </a:r>
          </a:p>
          <a:p>
            <a:r>
              <a:rPr lang="en-US" sz="2200" dirty="0" smtClean="0"/>
              <a:t>2013-2014: </a:t>
            </a:r>
          </a:p>
          <a:p>
            <a:r>
              <a:rPr lang="en-US" sz="2200" dirty="0" smtClean="0"/>
              <a:t>2014-2015:</a:t>
            </a:r>
          </a:p>
          <a:p>
            <a:r>
              <a:rPr lang="en-US" sz="2200" dirty="0" smtClean="0"/>
              <a:t>2015-2016:</a:t>
            </a:r>
          </a:p>
          <a:p>
            <a:r>
              <a:rPr lang="en-US" sz="2200" b="1" dirty="0" smtClean="0">
                <a:solidFill>
                  <a:srgbClr val="FF0000"/>
                </a:solidFill>
              </a:rPr>
              <a:t>2016-2017:</a:t>
            </a:r>
            <a:r>
              <a:rPr lang="en-US" sz="2000" b="1" dirty="0" smtClean="0">
                <a:solidFill>
                  <a:srgbClr val="FF0000"/>
                </a:solidFill>
              </a:rPr>
              <a:t>5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2000" b="1" dirty="0" smtClean="0">
                <a:solidFill>
                  <a:srgbClr val="FF0000"/>
                </a:solidFill>
              </a:rPr>
              <a:t>-Year Notice</a:t>
            </a:r>
          </a:p>
          <a:p>
            <a:r>
              <a:rPr lang="en-US" sz="2200" b="1" dirty="0" smtClean="0">
                <a:solidFill>
                  <a:srgbClr val="FF0000"/>
                </a:solidFill>
              </a:rPr>
              <a:t>2017-2018: </a:t>
            </a:r>
            <a:r>
              <a:rPr lang="en-US" sz="2000" b="1" dirty="0" smtClean="0">
                <a:solidFill>
                  <a:srgbClr val="FF0000"/>
                </a:solidFill>
              </a:rPr>
              <a:t>5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2000" b="1" dirty="0" smtClean="0">
                <a:solidFill>
                  <a:srgbClr val="FF0000"/>
                </a:solidFill>
              </a:rPr>
              <a:t>-Year Interim Report; QEP Impact</a:t>
            </a:r>
          </a:p>
          <a:p>
            <a:r>
              <a:rPr lang="en-US" sz="2200" dirty="0" smtClean="0"/>
              <a:t>2018-2019:</a:t>
            </a:r>
          </a:p>
          <a:p>
            <a:r>
              <a:rPr lang="en-US" sz="2200" dirty="0" smtClean="0"/>
              <a:t>2019-2020:</a:t>
            </a:r>
          </a:p>
          <a:p>
            <a:r>
              <a:rPr lang="en-US" sz="2200" dirty="0" smtClean="0"/>
              <a:t>2020-2021:</a:t>
            </a:r>
          </a:p>
          <a:p>
            <a:r>
              <a:rPr lang="en-US" sz="2200" b="1" dirty="0" smtClean="0"/>
              <a:t>2021-2022: </a:t>
            </a:r>
            <a:r>
              <a:rPr lang="en-US" sz="2000" b="1" dirty="0" smtClean="0"/>
              <a:t>Compliance Certification/Self-Study</a:t>
            </a:r>
          </a:p>
          <a:p>
            <a:r>
              <a:rPr lang="en-US" sz="2200" b="1" dirty="0" smtClean="0"/>
              <a:t>2022-2023:</a:t>
            </a:r>
            <a:r>
              <a:rPr lang="en-US" sz="2400" b="1" dirty="0" smtClean="0"/>
              <a:t> </a:t>
            </a:r>
            <a:r>
              <a:rPr lang="en-US" sz="2000" b="1" dirty="0" smtClean="0"/>
              <a:t>10-year Reaffirmation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37048"/>
          </a:xfrm>
          <a:ln cmpd="sng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2200" b="1" dirty="0" smtClean="0"/>
              <a:t>SACS-COC Accreditation Timeline</a:t>
            </a:r>
          </a:p>
          <a:p>
            <a:pPr algn="ctr">
              <a:buNone/>
            </a:pPr>
            <a:endParaRPr lang="en-US" sz="2200" b="1" dirty="0" smtClean="0"/>
          </a:p>
          <a:p>
            <a:r>
              <a:rPr lang="en-US" sz="2200" b="1" dirty="0" smtClean="0"/>
              <a:t>2011-2012: </a:t>
            </a:r>
            <a:r>
              <a:rPr lang="en-US" sz="2000" b="1" dirty="0" smtClean="0"/>
              <a:t>Compliance Certification/Self-Study</a:t>
            </a:r>
          </a:p>
          <a:p>
            <a:r>
              <a:rPr lang="en-US" sz="2200" b="1" dirty="0" smtClean="0"/>
              <a:t>2012-2013: </a:t>
            </a:r>
            <a:r>
              <a:rPr lang="en-US" sz="2000" b="1" dirty="0" smtClean="0"/>
              <a:t>10-year Reaffirmation, </a:t>
            </a:r>
            <a:r>
              <a:rPr lang="en-US" sz="2000" dirty="0" smtClean="0"/>
              <a:t>Monitoring Report</a:t>
            </a:r>
          </a:p>
          <a:p>
            <a:r>
              <a:rPr lang="en-US" sz="2200" dirty="0" smtClean="0"/>
              <a:t>2013-2014: </a:t>
            </a:r>
          </a:p>
          <a:p>
            <a:r>
              <a:rPr lang="en-US" sz="2200" dirty="0" smtClean="0"/>
              <a:t>2014-2015:</a:t>
            </a:r>
          </a:p>
          <a:p>
            <a:r>
              <a:rPr lang="en-US" sz="2200" dirty="0" smtClean="0"/>
              <a:t>2015-2016:</a:t>
            </a:r>
          </a:p>
          <a:p>
            <a:r>
              <a:rPr lang="en-US" sz="2200" dirty="0" smtClean="0"/>
              <a:t>2016-2017:</a:t>
            </a:r>
          </a:p>
          <a:p>
            <a:r>
              <a:rPr lang="en-US" sz="2200" b="1" dirty="0" smtClean="0">
                <a:solidFill>
                  <a:srgbClr val="FF0000"/>
                </a:solidFill>
              </a:rPr>
              <a:t>2017-2018: </a:t>
            </a:r>
            <a:r>
              <a:rPr lang="en-US" sz="2000" b="1" dirty="0" smtClean="0">
                <a:solidFill>
                  <a:srgbClr val="FF0000"/>
                </a:solidFill>
              </a:rPr>
              <a:t>5</a:t>
            </a:r>
            <a:r>
              <a:rPr lang="en-US" sz="2000" b="1" baseline="30000" dirty="0" smtClean="0">
                <a:solidFill>
                  <a:srgbClr val="FF0000"/>
                </a:solidFill>
              </a:rPr>
              <a:t>th</a:t>
            </a:r>
            <a:r>
              <a:rPr lang="en-US" sz="2000" b="1" dirty="0" smtClean="0">
                <a:solidFill>
                  <a:srgbClr val="FF0000"/>
                </a:solidFill>
              </a:rPr>
              <a:t>-Year Interim Report; QEP Impact</a:t>
            </a:r>
          </a:p>
          <a:p>
            <a:r>
              <a:rPr lang="en-US" sz="2200" dirty="0" smtClean="0"/>
              <a:t>2018-2019:</a:t>
            </a:r>
          </a:p>
          <a:p>
            <a:r>
              <a:rPr lang="en-US" sz="2200" dirty="0" smtClean="0"/>
              <a:t>2019-2020:</a:t>
            </a:r>
          </a:p>
          <a:p>
            <a:r>
              <a:rPr lang="en-US" sz="2200" dirty="0" smtClean="0"/>
              <a:t>2020-2021:</a:t>
            </a:r>
          </a:p>
          <a:p>
            <a:r>
              <a:rPr lang="en-US" sz="2200" b="1" dirty="0" smtClean="0"/>
              <a:t>2021-2022: </a:t>
            </a:r>
            <a:r>
              <a:rPr lang="en-US" sz="2000" b="1" dirty="0" smtClean="0"/>
              <a:t>Compliance Certification/Self-Study</a:t>
            </a:r>
          </a:p>
          <a:p>
            <a:r>
              <a:rPr lang="en-US" sz="2200" b="1" dirty="0" smtClean="0"/>
              <a:t>2022-2023:</a:t>
            </a:r>
            <a:r>
              <a:rPr lang="en-US" sz="2400" b="1" dirty="0" smtClean="0"/>
              <a:t> </a:t>
            </a:r>
            <a:r>
              <a:rPr lang="en-US" sz="2000" b="1" dirty="0" smtClean="0"/>
              <a:t>10-year Reaffirmation</a:t>
            </a:r>
            <a:endParaRPr lang="en-US" sz="2000" dirty="0"/>
          </a:p>
        </p:txBody>
      </p:sp>
      <p:sp>
        <p:nvSpPr>
          <p:cNvPr id="5" name="Right Brace 4"/>
          <p:cNvSpPr/>
          <p:nvPr/>
        </p:nvSpPr>
        <p:spPr>
          <a:xfrm>
            <a:off x="2743200" y="2514600"/>
            <a:ext cx="609600" cy="990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2743200" y="4038600"/>
            <a:ext cx="609600" cy="990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505200" y="2590800"/>
            <a:ext cx="24384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1200" dirty="0" smtClean="0"/>
              <a:t>Compliance: 17</a:t>
            </a:r>
            <a:r>
              <a:rPr lang="en-US" sz="1200" dirty="0"/>
              <a:t> </a:t>
            </a:r>
            <a:r>
              <a:rPr lang="en-US" sz="1200" dirty="0" smtClean="0"/>
              <a:t>Standards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QEP Implementation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Outcomes Assessment</a:t>
            </a:r>
            <a:endParaRPr lang="en-US" sz="1200" dirty="0"/>
          </a:p>
        </p:txBody>
      </p:sp>
      <p:sp>
        <p:nvSpPr>
          <p:cNvPr id="8" name="Rounded Rectangle 7"/>
          <p:cNvSpPr/>
          <p:nvPr/>
        </p:nvSpPr>
        <p:spPr>
          <a:xfrm>
            <a:off x="3505200" y="4114800"/>
            <a:ext cx="2438400" cy="838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Arial" pitchFamily="34" charset="0"/>
              <a:buChar char="•"/>
            </a:pPr>
            <a:r>
              <a:rPr lang="en-US" sz="1200" dirty="0" smtClean="0"/>
              <a:t>Compliance:101 Standards</a:t>
            </a:r>
          </a:p>
          <a:p>
            <a:pPr>
              <a:buFont typeface="Arial" pitchFamily="34" charset="0"/>
              <a:buChar char="•"/>
            </a:pPr>
            <a:r>
              <a:rPr lang="en-US" sz="1200" u="sng" dirty="0" smtClean="0"/>
              <a:t>New</a:t>
            </a:r>
            <a:r>
              <a:rPr lang="en-US" sz="1200" dirty="0" smtClean="0"/>
              <a:t> QEP</a:t>
            </a:r>
          </a:p>
          <a:p>
            <a:pPr>
              <a:buFont typeface="Arial" pitchFamily="34" charset="0"/>
              <a:buChar char="•"/>
            </a:pPr>
            <a:r>
              <a:rPr lang="en-US" sz="1200" dirty="0" smtClean="0"/>
              <a:t>Outcomes Assessment</a:t>
            </a:r>
          </a:p>
          <a:p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8464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Parts of the Fifth-Year Interim Report</a:t>
            </a:r>
          </a:p>
          <a:p>
            <a:pPr lvl="1"/>
            <a:endParaRPr lang="en-US" b="1" dirty="0" smtClean="0"/>
          </a:p>
          <a:p>
            <a:pPr lvl="1"/>
            <a:r>
              <a:rPr lang="en-US" b="1" dirty="0" smtClean="0"/>
              <a:t>Compliance Certification/Self-Study</a:t>
            </a:r>
          </a:p>
          <a:p>
            <a:pPr lvl="2"/>
            <a:r>
              <a:rPr lang="en-US" dirty="0" smtClean="0"/>
              <a:t>Selected standards (17)</a:t>
            </a:r>
          </a:p>
          <a:p>
            <a:pPr lvl="2"/>
            <a:r>
              <a:rPr lang="en-US" dirty="0" smtClean="0"/>
              <a:t>Policies</a:t>
            </a:r>
          </a:p>
          <a:p>
            <a:pPr lvl="2">
              <a:buNone/>
            </a:pPr>
            <a:endParaRPr lang="en-US" dirty="0" smtClean="0"/>
          </a:p>
          <a:p>
            <a:pPr lvl="1"/>
            <a:r>
              <a:rPr lang="en-US" b="1" dirty="0" smtClean="0"/>
              <a:t>QEP Impact Report </a:t>
            </a:r>
            <a:r>
              <a:rPr lang="en-US" sz="2200" b="1" i="1" dirty="0" smtClean="0"/>
              <a:t>(The WRITE Way to Success)</a:t>
            </a:r>
          </a:p>
          <a:p>
            <a:pPr lvl="1"/>
            <a:endParaRPr lang="en-US" dirty="0" smtClean="0"/>
          </a:p>
          <a:p>
            <a:pPr lvl="2"/>
            <a:r>
              <a:rPr lang="en-US" dirty="0" smtClean="0"/>
              <a:t>Initial Goals and Outcomes of the QEP</a:t>
            </a:r>
          </a:p>
          <a:p>
            <a:pPr lvl="2"/>
            <a:r>
              <a:rPr lang="en-US" dirty="0" smtClean="0"/>
              <a:t>Discussion of changes, with rationale</a:t>
            </a:r>
          </a:p>
          <a:p>
            <a:pPr lvl="2"/>
            <a:r>
              <a:rPr lang="en-US" dirty="0" smtClean="0"/>
              <a:t>Impact on student learning or learning environment</a:t>
            </a:r>
          </a:p>
          <a:p>
            <a:pPr lvl="3"/>
            <a:r>
              <a:rPr lang="en-US" dirty="0" smtClean="0"/>
              <a:t>Achievement of Goals</a:t>
            </a:r>
          </a:p>
          <a:p>
            <a:pPr lvl="3"/>
            <a:r>
              <a:rPr lang="en-US" dirty="0" smtClean="0"/>
              <a:t>Unanticipated outcomes</a:t>
            </a:r>
          </a:p>
          <a:p>
            <a:pPr lvl="2"/>
            <a:r>
              <a:rPr lang="en-US" dirty="0" smtClean="0"/>
              <a:t>An institutional reflection </a:t>
            </a:r>
          </a:p>
          <a:p>
            <a:pPr lvl="3"/>
            <a:r>
              <a:rPr lang="en-US" dirty="0" smtClean="0"/>
              <a:t>What has the institution learned?</a:t>
            </a:r>
            <a:endParaRPr lang="en-US" b="1" dirty="0" smtClean="0"/>
          </a:p>
          <a:p>
            <a:pPr lvl="3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3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65648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u="sng" dirty="0" smtClean="0"/>
              <a:t>Compliance Certification Standards</a:t>
            </a:r>
          </a:p>
          <a:p>
            <a:pPr>
              <a:buNone/>
            </a:pPr>
            <a:endParaRPr lang="en-US" sz="1300" dirty="0" smtClean="0"/>
          </a:p>
          <a:p>
            <a:pPr>
              <a:buNone/>
            </a:pPr>
            <a:r>
              <a:rPr lang="en-US" sz="1700" dirty="0" smtClean="0"/>
              <a:t>1. </a:t>
            </a:r>
            <a:r>
              <a:rPr lang="en-US" sz="1700" b="1" dirty="0" smtClean="0"/>
              <a:t>Faculty</a:t>
            </a:r>
          </a:p>
          <a:p>
            <a:pPr>
              <a:buNone/>
            </a:pPr>
            <a:r>
              <a:rPr lang="en-US" sz="1700" b="1" dirty="0" smtClean="0"/>
              <a:t>	</a:t>
            </a:r>
            <a:endParaRPr lang="en-US" sz="1700" dirty="0" smtClean="0"/>
          </a:p>
          <a:p>
            <a:pPr>
              <a:buNone/>
            </a:pPr>
            <a:r>
              <a:rPr lang="en-US" sz="1700" dirty="0" smtClean="0"/>
              <a:t>2. Student Support Services</a:t>
            </a:r>
          </a:p>
          <a:p>
            <a:pPr>
              <a:buNone/>
            </a:pPr>
            <a:r>
              <a:rPr lang="en-US" sz="1700" dirty="0" smtClean="0"/>
              <a:t>	-Promote student learning and development</a:t>
            </a:r>
          </a:p>
          <a:p>
            <a:pPr>
              <a:buNone/>
            </a:pPr>
            <a:r>
              <a:rPr lang="en-US" sz="1700" dirty="0" smtClean="0"/>
              <a:t>	-Advising, counseling, career services, OSLE </a:t>
            </a:r>
          </a:p>
          <a:p>
            <a:pPr>
              <a:buNone/>
            </a:pPr>
            <a:endParaRPr lang="en-US" sz="1300" dirty="0" smtClean="0"/>
          </a:p>
          <a:p>
            <a:pPr>
              <a:buNone/>
            </a:pPr>
            <a:r>
              <a:rPr lang="en-US" sz="1700" dirty="0" smtClean="0"/>
              <a:t>3. Qualified Administrative and Academic Officers</a:t>
            </a:r>
          </a:p>
          <a:p>
            <a:pPr>
              <a:buNone/>
            </a:pPr>
            <a:endParaRPr lang="en-US" sz="1300" dirty="0" smtClean="0"/>
          </a:p>
          <a:p>
            <a:pPr>
              <a:buNone/>
            </a:pPr>
            <a:r>
              <a:rPr lang="en-US" sz="1700" dirty="0" smtClean="0"/>
              <a:t>4. </a:t>
            </a:r>
            <a:r>
              <a:rPr lang="en-US" sz="1700" b="1" dirty="0" smtClean="0"/>
              <a:t>Institutional Effectiveness:  Academic Programs </a:t>
            </a:r>
            <a:r>
              <a:rPr lang="en-US" sz="1200" dirty="0" smtClean="0"/>
              <a:t>(SLOs)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700" dirty="0" smtClean="0"/>
              <a:t>5. Admissions Policies</a:t>
            </a:r>
          </a:p>
          <a:p>
            <a:pPr>
              <a:buNone/>
            </a:pPr>
            <a:endParaRPr lang="en-US" sz="1300" dirty="0" smtClean="0"/>
          </a:p>
          <a:p>
            <a:pPr>
              <a:buNone/>
            </a:pPr>
            <a:r>
              <a:rPr lang="en-US" sz="1700" dirty="0" smtClean="0"/>
              <a:t>6. </a:t>
            </a:r>
            <a:r>
              <a:rPr lang="en-US" sz="1700" b="1" dirty="0" smtClean="0"/>
              <a:t>Academic Program Coordination</a:t>
            </a:r>
          </a:p>
          <a:p>
            <a:pPr>
              <a:buNone/>
            </a:pPr>
            <a:r>
              <a:rPr lang="en-US" sz="1700" dirty="0" smtClean="0"/>
              <a:t>	-Qualified faculty; Development and review of curriculum</a:t>
            </a:r>
          </a:p>
          <a:p>
            <a:pPr>
              <a:buNone/>
            </a:pPr>
            <a:endParaRPr lang="en-US" sz="1300" dirty="0" smtClean="0"/>
          </a:p>
          <a:p>
            <a:pPr>
              <a:buNone/>
            </a:pPr>
            <a:r>
              <a:rPr lang="en-US" sz="1700" dirty="0" smtClean="0"/>
              <a:t>7. Title IV Program Responsibilities; Submission of Financial Statements</a:t>
            </a:r>
          </a:p>
          <a:p>
            <a:pPr>
              <a:buNone/>
            </a:pPr>
            <a:endParaRPr lang="en-US" sz="1300" dirty="0" smtClean="0"/>
          </a:p>
          <a:p>
            <a:pPr>
              <a:buNone/>
            </a:pPr>
            <a:r>
              <a:rPr lang="en-US" sz="1700" dirty="0" smtClean="0"/>
              <a:t>8. </a:t>
            </a:r>
            <a:r>
              <a:rPr lang="en-US" sz="1700" b="1" dirty="0" smtClean="0"/>
              <a:t>Physical Facilities</a:t>
            </a:r>
          </a:p>
          <a:p>
            <a:pPr>
              <a:buNone/>
            </a:pPr>
            <a:endParaRPr lang="en-US" sz="1300" b="1" dirty="0" smtClean="0"/>
          </a:p>
          <a:p>
            <a:pPr>
              <a:buNone/>
            </a:pPr>
            <a:r>
              <a:rPr lang="en-US" sz="1700" dirty="0" smtClean="0"/>
              <a:t>9. </a:t>
            </a:r>
            <a:r>
              <a:rPr lang="en-US" sz="1700" b="1" dirty="0" smtClean="0"/>
              <a:t>Student Achievement</a:t>
            </a:r>
          </a:p>
          <a:p>
            <a:pPr>
              <a:buNone/>
            </a:pPr>
            <a:endParaRPr lang="en-US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5656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u="sng" dirty="0" smtClean="0"/>
              <a:t>Compliance Certification Standards</a:t>
            </a:r>
          </a:p>
          <a:p>
            <a:pPr>
              <a:buNone/>
            </a:pPr>
            <a:endParaRPr lang="en-US" sz="1700" dirty="0" smtClean="0"/>
          </a:p>
          <a:p>
            <a:pPr>
              <a:buNone/>
            </a:pPr>
            <a:r>
              <a:rPr lang="en-US" sz="1700" dirty="0" smtClean="0"/>
              <a:t>10. Program Curriculum</a:t>
            </a:r>
          </a:p>
          <a:p>
            <a:pPr>
              <a:buNone/>
            </a:pPr>
            <a:r>
              <a:rPr lang="en-US" sz="1700" dirty="0" smtClean="0"/>
              <a:t>	-Aligned with institutional goals and degrees awarded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700" dirty="0" smtClean="0"/>
              <a:t>11. Publication of Policies </a:t>
            </a:r>
            <a:r>
              <a:rPr lang="en-US" sz="1200" dirty="0" smtClean="0"/>
              <a:t>(Academic calendar, grades, refunds)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700" dirty="0" smtClean="0"/>
              <a:t>12. </a:t>
            </a:r>
            <a:r>
              <a:rPr lang="en-US" sz="1700" b="1" dirty="0" smtClean="0"/>
              <a:t>Program Length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700" dirty="0" smtClean="0"/>
              <a:t>13. Student Complaints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700" dirty="0" smtClean="0"/>
              <a:t>14. Recruitment Materials</a:t>
            </a:r>
          </a:p>
          <a:p>
            <a:pPr>
              <a:buNone/>
            </a:pPr>
            <a:endParaRPr lang="en-US" sz="1700" dirty="0" smtClean="0"/>
          </a:p>
          <a:p>
            <a:pPr>
              <a:buNone/>
            </a:pPr>
            <a:r>
              <a:rPr lang="en-US" sz="1700" dirty="0" smtClean="0"/>
              <a:t>15. </a:t>
            </a:r>
            <a:r>
              <a:rPr lang="en-US" sz="1700" i="1" dirty="0" smtClean="0"/>
              <a:t>New FR</a:t>
            </a:r>
            <a:r>
              <a:rPr lang="en-US" sz="1700" dirty="0" smtClean="0"/>
              <a:t>: Distance and Correspondence Education </a:t>
            </a:r>
            <a:r>
              <a:rPr lang="en-US" sz="1200" dirty="0" smtClean="0"/>
              <a:t>(</a:t>
            </a:r>
            <a:r>
              <a:rPr lang="en-US" sz="1200" dirty="0" err="1" smtClean="0"/>
              <a:t>Ident</a:t>
            </a:r>
            <a:r>
              <a:rPr lang="en-US" sz="1200" dirty="0" smtClean="0"/>
              <a:t>., privacy, fees)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700" dirty="0" smtClean="0"/>
              <a:t>16. </a:t>
            </a:r>
            <a:r>
              <a:rPr lang="en-US" sz="1700" i="1" dirty="0" smtClean="0"/>
              <a:t>New FR</a:t>
            </a:r>
            <a:r>
              <a:rPr lang="en-US" sz="1700" dirty="0" smtClean="0"/>
              <a:t>: Definition of Credit Hours</a:t>
            </a:r>
          </a:p>
          <a:p>
            <a:pPr>
              <a:buNone/>
            </a:pPr>
            <a:endParaRPr lang="en-US" sz="1200" dirty="0" smtClean="0"/>
          </a:p>
          <a:p>
            <a:pPr>
              <a:buNone/>
            </a:pPr>
            <a:r>
              <a:rPr lang="en-US" sz="1700" dirty="0" smtClean="0"/>
              <a:t>17. </a:t>
            </a:r>
            <a:r>
              <a:rPr lang="en-US" sz="1700" i="1" dirty="0" smtClean="0"/>
              <a:t>New FR</a:t>
            </a:r>
            <a:r>
              <a:rPr lang="en-US" sz="1700" dirty="0" smtClean="0"/>
              <a:t>: Policy Compliance </a:t>
            </a:r>
            <a:r>
              <a:rPr lang="en-US" sz="1200" dirty="0" smtClean="0"/>
              <a:t>(Other </a:t>
            </a:r>
            <a:r>
              <a:rPr lang="en-US" sz="1200" dirty="0" err="1" smtClean="0"/>
              <a:t>accred</a:t>
            </a:r>
            <a:r>
              <a:rPr lang="en-US" sz="1200" dirty="0" smtClean="0"/>
              <a:t>. agencies, complaints, Distance Ed)</a:t>
            </a:r>
          </a:p>
          <a:p>
            <a:pPr>
              <a:buNone/>
            </a:pPr>
            <a:endParaRPr lang="en-US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84648"/>
          </a:xfrm>
        </p:spPr>
        <p:txBody>
          <a:bodyPr/>
          <a:lstStyle/>
          <a:p>
            <a:pPr algn="ctr">
              <a:buNone/>
            </a:pPr>
            <a:r>
              <a:rPr lang="en-US" dirty="0" smtClean="0"/>
              <a:t>Status of Compliance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Non-Compliant                                                                Compliant</a:t>
            </a:r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                                     </a:t>
            </a:r>
          </a:p>
          <a:p>
            <a:pPr>
              <a:buNone/>
            </a:pPr>
            <a:r>
              <a:rPr lang="en-US" sz="1600" dirty="0" smtClean="0"/>
              <a:t>                                        Partially Compliant</a:t>
            </a:r>
            <a:endParaRPr lang="en-US" sz="16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295400" y="1524000"/>
            <a:ext cx="6248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295400" y="1524000"/>
            <a:ext cx="0" cy="304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543800" y="1524000"/>
            <a:ext cx="0" cy="3048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ight Brace 17"/>
          <p:cNvSpPr/>
          <p:nvPr/>
        </p:nvSpPr>
        <p:spPr>
          <a:xfrm rot="5400000">
            <a:off x="4191000" y="457200"/>
            <a:ext cx="381000" cy="43434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57200"/>
            <a:ext cx="8183880" cy="571804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Didn’t we just go through this?...Why aren’t we still in compliance?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We didn’t institutionalize practices and procedures used to demonstrate compliance.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We didn’t develop and/or publish policies accessible to those affected by the policies.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Some procedures were unsustainable. (Too costly, difficult to maintain, etc.)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There is limited continuity due to lack of knowledge about standards.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There are  always on-going substantive changes.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54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Recent Update from SACS-COC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Reminder about the seriousness of the Fifth-Year Interim Report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Give the same effort as the 10-year review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Institutions can still lose their accreditation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978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1173</TotalTime>
  <Words>377</Words>
  <Application>Microsoft Office PowerPoint</Application>
  <PresentationFormat>On-screen Show (4:3)</PresentationFormat>
  <Paragraphs>158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Aspect</vt:lpstr>
      <vt:lpstr>SACS-COC  Fifth-Year  Interim Report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SACS-COC Fifth-Year  Interim Report</dc:title>
  <dc:creator>Sharon Freeman</dc:creator>
  <cp:lastModifiedBy>Kathy Thomas</cp:lastModifiedBy>
  <cp:revision>84</cp:revision>
  <dcterms:created xsi:type="dcterms:W3CDTF">2014-11-10T18:55:08Z</dcterms:created>
  <dcterms:modified xsi:type="dcterms:W3CDTF">2015-03-20T18:57:36Z</dcterms:modified>
</cp:coreProperties>
</file>