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68" r:id="rId3"/>
    <p:sldId id="272" r:id="rId4"/>
    <p:sldId id="257" r:id="rId5"/>
    <p:sldId id="258" r:id="rId6"/>
    <p:sldId id="259" r:id="rId7"/>
    <p:sldId id="260" r:id="rId8"/>
    <p:sldId id="261" r:id="rId9"/>
    <p:sldId id="262" r:id="rId10"/>
    <p:sldId id="263" r:id="rId11"/>
    <p:sldId id="270" r:id="rId12"/>
    <p:sldId id="264" r:id="rId13"/>
    <p:sldId id="269" r:id="rId14"/>
    <p:sldId id="265" r:id="rId15"/>
    <p:sldId id="266"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99FF66"/>
    <a:srgbClr val="00FFFF"/>
    <a:srgbClr val="000000"/>
    <a:srgbClr val="FF0000"/>
    <a:srgbClr val="990099"/>
    <a:srgbClr val="0080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8" autoAdjust="0"/>
  </p:normalViewPr>
  <p:slideViewPr>
    <p:cSldViewPr>
      <p:cViewPr>
        <p:scale>
          <a:sx n="77" d="100"/>
          <a:sy n="77" d="100"/>
        </p:scale>
        <p:origin x="-102"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D84964-C25B-4770-8DE9-45FB3A73F64F}"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US"/>
        </a:p>
      </dgm:t>
    </dgm:pt>
    <dgm:pt modelId="{060B9517-68AF-4B86-9FCA-0CDF88870565}">
      <dgm:prSet phldrT="[Text]" custT="1"/>
      <dgm:spPr>
        <a:solidFill>
          <a:srgbClr val="FF99FF"/>
        </a:solidFill>
      </dgm:spPr>
      <dgm:t>
        <a:bodyPr/>
        <a:lstStyle/>
        <a:p>
          <a:r>
            <a:rPr lang="en-US" sz="1000" dirty="0">
              <a:solidFill>
                <a:sysClr val="windowText" lastClr="000000"/>
              </a:solidFill>
            </a:rPr>
            <a:t>Thematic Unit: </a:t>
          </a:r>
        </a:p>
        <a:p>
          <a:r>
            <a:rPr lang="en-US" sz="1000" b="1" dirty="0">
              <a:solidFill>
                <a:sysClr val="windowText" lastClr="000000"/>
              </a:solidFill>
            </a:rPr>
            <a:t>Critters of  Eric Carle    </a:t>
          </a:r>
          <a:r>
            <a:rPr lang="en-US" sz="1000" dirty="0">
              <a:solidFill>
                <a:sysClr val="windowText" lastClr="000000"/>
              </a:solidFill>
            </a:rPr>
            <a:t>Concepts: animals, insects, habitats, living and nonliving, ordinal position, telling time, graphing, compound words, high frequency words</a:t>
          </a:r>
        </a:p>
      </dgm:t>
    </dgm:pt>
    <dgm:pt modelId="{01282883-D812-4759-A76C-1C3AA5DFF29D}" type="parTrans" cxnId="{85C95E6D-83FA-40DE-9F18-65385B2B4961}">
      <dgm:prSet/>
      <dgm:spPr/>
      <dgm:t>
        <a:bodyPr/>
        <a:lstStyle/>
        <a:p>
          <a:endParaRPr lang="en-US"/>
        </a:p>
      </dgm:t>
    </dgm:pt>
    <dgm:pt modelId="{00AEB3B2-5767-495E-A49D-7A40840ED0CF}" type="sibTrans" cxnId="{85C95E6D-83FA-40DE-9F18-65385B2B4961}">
      <dgm:prSet/>
      <dgm:spPr/>
      <dgm:t>
        <a:bodyPr/>
        <a:lstStyle/>
        <a:p>
          <a:endParaRPr lang="en-US"/>
        </a:p>
      </dgm:t>
    </dgm:pt>
    <dgm:pt modelId="{F980B9F2-3BD1-4F61-B9F8-5857B05F2735}">
      <dgm:prSet phldrT="[Text]" custT="1"/>
      <dgm:spPr>
        <a:solidFill>
          <a:srgbClr val="FF0000"/>
        </a:solidFill>
      </dgm:spPr>
      <dgm:t>
        <a:bodyPr/>
        <a:lstStyle/>
        <a:p>
          <a:r>
            <a:rPr lang="en-US" sz="1000">
              <a:solidFill>
                <a:sysClr val="windowText" lastClr="000000"/>
              </a:solidFill>
            </a:rPr>
            <a:t>Writing: </a:t>
          </a:r>
        </a:p>
        <a:p>
          <a:r>
            <a:rPr lang="en-US" sz="1000">
              <a:solidFill>
                <a:sysClr val="windowText" lastClr="000000"/>
              </a:solidFill>
            </a:rPr>
            <a:t>classbook, journal response, sequence events in story</a:t>
          </a:r>
        </a:p>
      </dgm:t>
    </dgm:pt>
    <dgm:pt modelId="{BA214726-28EE-4BA2-99A8-A45C4CF0DD02}" type="parTrans" cxnId="{DAFE5187-0960-4EEA-A998-6871AD4F13B6}">
      <dgm:prSet/>
      <dgm:spPr/>
      <dgm:t>
        <a:bodyPr/>
        <a:lstStyle/>
        <a:p>
          <a:endParaRPr lang="en-US"/>
        </a:p>
      </dgm:t>
    </dgm:pt>
    <dgm:pt modelId="{FD66FAD2-9CEC-466A-A7D1-665A84474AF8}" type="sibTrans" cxnId="{DAFE5187-0960-4EEA-A998-6871AD4F13B6}">
      <dgm:prSet/>
      <dgm:spPr/>
      <dgm:t>
        <a:bodyPr/>
        <a:lstStyle/>
        <a:p>
          <a:endParaRPr lang="en-US"/>
        </a:p>
      </dgm:t>
    </dgm:pt>
    <dgm:pt modelId="{0F32727A-CE30-4218-8029-23F0E712B306}">
      <dgm:prSet phldrT="[Text]" custT="1"/>
      <dgm:spPr>
        <a:solidFill>
          <a:srgbClr val="FFC000"/>
        </a:solidFill>
      </dgm:spPr>
      <dgm:t>
        <a:bodyPr/>
        <a:lstStyle/>
        <a:p>
          <a:r>
            <a:rPr lang="en-US" sz="850" b="0" dirty="0">
              <a:solidFill>
                <a:sysClr val="windowText" lastClr="000000"/>
              </a:solidFill>
            </a:rPr>
            <a:t>Listening/Speaking:  listen to story on </a:t>
          </a:r>
          <a:r>
            <a:rPr lang="en-US" sz="850" b="0" dirty="0" err="1">
              <a:solidFill>
                <a:sysClr val="windowText" lastClr="000000"/>
              </a:solidFill>
            </a:rPr>
            <a:t>Youtube</a:t>
          </a:r>
          <a:r>
            <a:rPr lang="en-US" sz="850" b="0" dirty="0">
              <a:solidFill>
                <a:sysClr val="windowText" lastClr="000000"/>
              </a:solidFill>
            </a:rPr>
            <a:t>, retell story including beginning, </a:t>
          </a:r>
          <a:r>
            <a:rPr lang="en-US" sz="850" b="0" dirty="0" err="1">
              <a:solidFill>
                <a:sysClr val="windowText" lastClr="000000"/>
              </a:solidFill>
            </a:rPr>
            <a:t>middel</a:t>
          </a:r>
          <a:r>
            <a:rPr lang="en-US" sz="850" b="0" dirty="0">
              <a:solidFill>
                <a:sysClr val="windowText" lastClr="000000"/>
              </a:solidFill>
            </a:rPr>
            <a:t>, ending.  Songs:  Itsy Bitsy Spider, The Bear Went Over the Mountain, Itsy Bitsy Caterpillar, 5 Little Ladybugs</a:t>
          </a:r>
        </a:p>
      </dgm:t>
    </dgm:pt>
    <dgm:pt modelId="{4C3949FD-3BE6-4055-B5A8-0D445EE2C5BC}" type="parTrans" cxnId="{5B75962A-9626-415E-BAF3-1EBD15007B77}">
      <dgm:prSet/>
      <dgm:spPr/>
      <dgm:t>
        <a:bodyPr/>
        <a:lstStyle/>
        <a:p>
          <a:endParaRPr lang="en-US"/>
        </a:p>
      </dgm:t>
    </dgm:pt>
    <dgm:pt modelId="{6B30165F-EDDF-4B66-A24C-827D43A68B7B}" type="sibTrans" cxnId="{5B75962A-9626-415E-BAF3-1EBD15007B77}">
      <dgm:prSet/>
      <dgm:spPr/>
      <dgm:t>
        <a:bodyPr/>
        <a:lstStyle/>
        <a:p>
          <a:endParaRPr lang="en-US"/>
        </a:p>
      </dgm:t>
    </dgm:pt>
    <dgm:pt modelId="{0A043B99-C2BC-47FD-8760-81AA2B944F29}">
      <dgm:prSet phldrT="[Text]" custT="1"/>
      <dgm:spPr>
        <a:solidFill>
          <a:schemeClr val="accent1"/>
        </a:solidFill>
      </dgm:spPr>
      <dgm:t>
        <a:bodyPr/>
        <a:lstStyle/>
        <a:p>
          <a:r>
            <a:rPr lang="en-US" sz="1000" dirty="0">
              <a:solidFill>
                <a:sysClr val="windowText" lastClr="000000"/>
              </a:solidFill>
            </a:rPr>
            <a:t>Direct Experiences:  Make text to self connections:  field trip to the zoo, ladybug farm, field trip to aquarium</a:t>
          </a:r>
        </a:p>
      </dgm:t>
    </dgm:pt>
    <dgm:pt modelId="{9F5E60F4-0F7D-4230-BFC4-2A4A1D2A94D6}" type="parTrans" cxnId="{F754B487-9D3A-41E6-9813-CAB53BBB1D0B}">
      <dgm:prSet/>
      <dgm:spPr/>
      <dgm:t>
        <a:bodyPr/>
        <a:lstStyle/>
        <a:p>
          <a:endParaRPr lang="en-US"/>
        </a:p>
      </dgm:t>
    </dgm:pt>
    <dgm:pt modelId="{6F9B7BCE-43DF-44B5-B1BB-88544EED047B}" type="sibTrans" cxnId="{F754B487-9D3A-41E6-9813-CAB53BBB1D0B}">
      <dgm:prSet/>
      <dgm:spPr/>
      <dgm:t>
        <a:bodyPr/>
        <a:lstStyle/>
        <a:p>
          <a:endParaRPr lang="en-US"/>
        </a:p>
      </dgm:t>
    </dgm:pt>
    <dgm:pt modelId="{F51EFDB4-AFFF-4A5B-BDFE-D735870DB057}">
      <dgm:prSet phldrT="[Text]" custT="1"/>
      <dgm:spPr>
        <a:solidFill>
          <a:srgbClr val="00B050"/>
        </a:solidFill>
      </dgm:spPr>
      <dgm:t>
        <a:bodyPr/>
        <a:lstStyle/>
        <a:p>
          <a:r>
            <a:rPr lang="en-US" sz="900" dirty="0">
              <a:solidFill>
                <a:sysClr val="windowText" lastClr="000000"/>
              </a:solidFill>
            </a:rPr>
            <a:t>Art:  Make an animal collage, make different habitats, make ocean collage,  grouchy portrait</a:t>
          </a:r>
        </a:p>
      </dgm:t>
    </dgm:pt>
    <dgm:pt modelId="{DAF1A02A-774F-4759-ABDD-61BF6CBDDEED}" type="parTrans" cxnId="{892A616E-A6C7-4FF0-9F57-46E4162B2CB5}">
      <dgm:prSet/>
      <dgm:spPr/>
      <dgm:t>
        <a:bodyPr/>
        <a:lstStyle/>
        <a:p>
          <a:endParaRPr lang="en-US"/>
        </a:p>
      </dgm:t>
    </dgm:pt>
    <dgm:pt modelId="{98C1A8C4-F988-4485-A6F6-B1C4E18C3767}" type="sibTrans" cxnId="{892A616E-A6C7-4FF0-9F57-46E4162B2CB5}">
      <dgm:prSet/>
      <dgm:spPr/>
      <dgm:t>
        <a:bodyPr/>
        <a:lstStyle/>
        <a:p>
          <a:endParaRPr lang="en-US"/>
        </a:p>
      </dgm:t>
    </dgm:pt>
    <dgm:pt modelId="{2CC27892-A903-4203-B89F-34A855467D9C}">
      <dgm:prSet phldrT="[Text]" custT="1"/>
      <dgm:spPr>
        <a:solidFill>
          <a:schemeClr val="bg2"/>
        </a:solidFill>
      </dgm:spPr>
      <dgm:t>
        <a:bodyPr/>
        <a:lstStyle/>
        <a:p>
          <a:r>
            <a:rPr lang="en-US" sz="1000" dirty="0">
              <a:solidFill>
                <a:sysClr val="windowText" lastClr="000000"/>
              </a:solidFill>
            </a:rPr>
            <a:t>Science:  classifying objects as living and non-living, lifecycle of caterpillars, ladybugs, and crabs; distinguish between plants and animals </a:t>
          </a:r>
        </a:p>
      </dgm:t>
    </dgm:pt>
    <dgm:pt modelId="{FD990AE4-9B5B-4F0C-9390-47A01F08FA53}" type="parTrans" cxnId="{02EB0886-E45D-4B04-A361-99EE69279C2E}">
      <dgm:prSet/>
      <dgm:spPr/>
      <dgm:t>
        <a:bodyPr/>
        <a:lstStyle/>
        <a:p>
          <a:endParaRPr lang="en-US"/>
        </a:p>
      </dgm:t>
    </dgm:pt>
    <dgm:pt modelId="{67661499-57AA-465F-9FA1-2E8CA98FBD68}" type="sibTrans" cxnId="{02EB0886-E45D-4B04-A361-99EE69279C2E}">
      <dgm:prSet/>
      <dgm:spPr/>
      <dgm:t>
        <a:bodyPr/>
        <a:lstStyle/>
        <a:p>
          <a:endParaRPr lang="en-US"/>
        </a:p>
      </dgm:t>
    </dgm:pt>
    <dgm:pt modelId="{858AAD81-2592-4F1B-9C73-57E0B4D3F553}">
      <dgm:prSet phldrT="[Text]" custT="1"/>
      <dgm:spPr>
        <a:solidFill>
          <a:srgbClr val="00FFFF"/>
        </a:solidFill>
      </dgm:spPr>
      <dgm:t>
        <a:bodyPr/>
        <a:lstStyle/>
        <a:p>
          <a:r>
            <a:rPr lang="en-US" sz="900" dirty="0">
              <a:solidFill>
                <a:sysClr val="windowText" lastClr="000000"/>
              </a:solidFill>
            </a:rPr>
            <a:t>Social Studies :  Identify animals and their habitats, distinguish location (air, land, or water) of habitats </a:t>
          </a:r>
        </a:p>
      </dgm:t>
    </dgm:pt>
    <dgm:pt modelId="{468E0A1F-E3A3-4F7C-B5B0-2BDECBBB13C3}" type="parTrans" cxnId="{65BB8B43-E7FD-4E26-B54D-2975D0051060}">
      <dgm:prSet/>
      <dgm:spPr/>
      <dgm:t>
        <a:bodyPr/>
        <a:lstStyle/>
        <a:p>
          <a:endParaRPr lang="en-US"/>
        </a:p>
      </dgm:t>
    </dgm:pt>
    <dgm:pt modelId="{954A8642-138C-4369-B92A-3269D578B151}" type="sibTrans" cxnId="{65BB8B43-E7FD-4E26-B54D-2975D0051060}">
      <dgm:prSet/>
      <dgm:spPr/>
      <dgm:t>
        <a:bodyPr/>
        <a:lstStyle/>
        <a:p>
          <a:endParaRPr lang="en-US"/>
        </a:p>
      </dgm:t>
    </dgm:pt>
    <dgm:pt modelId="{93E20E2A-A7A4-444F-AE31-C1613611D8CC}">
      <dgm:prSet phldrT="[Text]" custT="1"/>
      <dgm:spPr>
        <a:solidFill>
          <a:srgbClr val="99FF66"/>
        </a:solidFill>
      </dgm:spPr>
      <dgm:t>
        <a:bodyPr/>
        <a:lstStyle/>
        <a:p>
          <a:r>
            <a:rPr lang="en-US" sz="900" dirty="0">
              <a:solidFill>
                <a:sysClr val="windowText" lastClr="000000"/>
              </a:solidFill>
            </a:rPr>
            <a:t>Math : Counting ordinal position, telling time, graphing, match number and number words, measure cooking </a:t>
          </a:r>
        </a:p>
      </dgm:t>
    </dgm:pt>
    <dgm:pt modelId="{B2ECE0F1-3D30-4D7A-A39C-9EE52F8DB9D5}" type="parTrans" cxnId="{4C5FD435-92F9-4A34-A4D1-5338E047044E}">
      <dgm:prSet/>
      <dgm:spPr/>
      <dgm:t>
        <a:bodyPr/>
        <a:lstStyle/>
        <a:p>
          <a:endParaRPr lang="en-US"/>
        </a:p>
      </dgm:t>
    </dgm:pt>
    <dgm:pt modelId="{494D6C27-E7F1-4AA7-8651-692B9593AEAB}" type="sibTrans" cxnId="{4C5FD435-92F9-4A34-A4D1-5338E047044E}">
      <dgm:prSet/>
      <dgm:spPr/>
      <dgm:t>
        <a:bodyPr/>
        <a:lstStyle/>
        <a:p>
          <a:endParaRPr lang="en-US"/>
        </a:p>
      </dgm:t>
    </dgm:pt>
    <dgm:pt modelId="{AF74C998-D3E2-475F-BAA0-CCFF6DFB67A6}" type="pres">
      <dgm:prSet presAssocID="{7ED84964-C25B-4770-8DE9-45FB3A73F64F}" presName="cycle" presStyleCnt="0">
        <dgm:presLayoutVars>
          <dgm:chMax val="1"/>
          <dgm:dir/>
          <dgm:animLvl val="ctr"/>
          <dgm:resizeHandles val="exact"/>
        </dgm:presLayoutVars>
      </dgm:prSet>
      <dgm:spPr/>
      <dgm:t>
        <a:bodyPr/>
        <a:lstStyle/>
        <a:p>
          <a:endParaRPr lang="en-US"/>
        </a:p>
      </dgm:t>
    </dgm:pt>
    <dgm:pt modelId="{E4C226F2-8137-44D5-B21C-A2B118996A61}" type="pres">
      <dgm:prSet presAssocID="{060B9517-68AF-4B86-9FCA-0CDF88870565}" presName="centerShape" presStyleLbl="node0" presStyleIdx="0" presStyleCnt="1" custScaleX="128256" custScaleY="123877"/>
      <dgm:spPr/>
      <dgm:t>
        <a:bodyPr/>
        <a:lstStyle/>
        <a:p>
          <a:endParaRPr lang="en-US"/>
        </a:p>
      </dgm:t>
    </dgm:pt>
    <dgm:pt modelId="{040E2FAF-2B07-4AF4-9BEC-ED9CA085C0E1}" type="pres">
      <dgm:prSet presAssocID="{BA214726-28EE-4BA2-99A8-A45C4CF0DD02}" presName="Name9" presStyleLbl="parChTrans1D2" presStyleIdx="0" presStyleCnt="7"/>
      <dgm:spPr/>
      <dgm:t>
        <a:bodyPr/>
        <a:lstStyle/>
        <a:p>
          <a:endParaRPr lang="en-US"/>
        </a:p>
      </dgm:t>
    </dgm:pt>
    <dgm:pt modelId="{45BB7C81-C3BB-4E0B-9663-D64E834F9431}" type="pres">
      <dgm:prSet presAssocID="{BA214726-28EE-4BA2-99A8-A45C4CF0DD02}" presName="connTx" presStyleLbl="parChTrans1D2" presStyleIdx="0" presStyleCnt="7"/>
      <dgm:spPr/>
      <dgm:t>
        <a:bodyPr/>
        <a:lstStyle/>
        <a:p>
          <a:endParaRPr lang="en-US"/>
        </a:p>
      </dgm:t>
    </dgm:pt>
    <dgm:pt modelId="{EB26CB53-757A-4DDB-8E6E-DA0DB7BD931C}" type="pres">
      <dgm:prSet presAssocID="{F980B9F2-3BD1-4F61-B9F8-5857B05F2735}" presName="node" presStyleLbl="node1" presStyleIdx="0" presStyleCnt="7">
        <dgm:presLayoutVars>
          <dgm:bulletEnabled val="1"/>
        </dgm:presLayoutVars>
      </dgm:prSet>
      <dgm:spPr/>
      <dgm:t>
        <a:bodyPr/>
        <a:lstStyle/>
        <a:p>
          <a:endParaRPr lang="en-US"/>
        </a:p>
      </dgm:t>
    </dgm:pt>
    <dgm:pt modelId="{92C082DD-21B5-4DBF-8345-24455A895E25}" type="pres">
      <dgm:prSet presAssocID="{4C3949FD-3BE6-4055-B5A8-0D445EE2C5BC}" presName="Name9" presStyleLbl="parChTrans1D2" presStyleIdx="1" presStyleCnt="7"/>
      <dgm:spPr/>
      <dgm:t>
        <a:bodyPr/>
        <a:lstStyle/>
        <a:p>
          <a:endParaRPr lang="en-US"/>
        </a:p>
      </dgm:t>
    </dgm:pt>
    <dgm:pt modelId="{E2711875-85AA-4CEB-BAC6-A872F3504B1B}" type="pres">
      <dgm:prSet presAssocID="{4C3949FD-3BE6-4055-B5A8-0D445EE2C5BC}" presName="connTx" presStyleLbl="parChTrans1D2" presStyleIdx="1" presStyleCnt="7"/>
      <dgm:spPr/>
      <dgm:t>
        <a:bodyPr/>
        <a:lstStyle/>
        <a:p>
          <a:endParaRPr lang="en-US"/>
        </a:p>
      </dgm:t>
    </dgm:pt>
    <dgm:pt modelId="{B1FA5FED-0F64-4937-955D-840792EC33C8}" type="pres">
      <dgm:prSet presAssocID="{0F32727A-CE30-4218-8029-23F0E712B306}" presName="node" presStyleLbl="node1" presStyleIdx="1" presStyleCnt="7">
        <dgm:presLayoutVars>
          <dgm:bulletEnabled val="1"/>
        </dgm:presLayoutVars>
      </dgm:prSet>
      <dgm:spPr/>
      <dgm:t>
        <a:bodyPr/>
        <a:lstStyle/>
        <a:p>
          <a:endParaRPr lang="en-US"/>
        </a:p>
      </dgm:t>
    </dgm:pt>
    <dgm:pt modelId="{EC3E98A6-176A-422A-BC44-AEEA2089C672}" type="pres">
      <dgm:prSet presAssocID="{FD990AE4-9B5B-4F0C-9390-47A01F08FA53}" presName="Name9" presStyleLbl="parChTrans1D2" presStyleIdx="2" presStyleCnt="7"/>
      <dgm:spPr/>
      <dgm:t>
        <a:bodyPr/>
        <a:lstStyle/>
        <a:p>
          <a:endParaRPr lang="en-US"/>
        </a:p>
      </dgm:t>
    </dgm:pt>
    <dgm:pt modelId="{618EC5FD-D42E-4D9B-AFEA-30186E8FA443}" type="pres">
      <dgm:prSet presAssocID="{FD990AE4-9B5B-4F0C-9390-47A01F08FA53}" presName="connTx" presStyleLbl="parChTrans1D2" presStyleIdx="2" presStyleCnt="7"/>
      <dgm:spPr/>
      <dgm:t>
        <a:bodyPr/>
        <a:lstStyle/>
        <a:p>
          <a:endParaRPr lang="en-US"/>
        </a:p>
      </dgm:t>
    </dgm:pt>
    <dgm:pt modelId="{5B8A862D-8659-4EE7-B37D-D26A43038882}" type="pres">
      <dgm:prSet presAssocID="{2CC27892-A903-4203-B89F-34A855467D9C}" presName="node" presStyleLbl="node1" presStyleIdx="2" presStyleCnt="7">
        <dgm:presLayoutVars>
          <dgm:bulletEnabled val="1"/>
        </dgm:presLayoutVars>
      </dgm:prSet>
      <dgm:spPr/>
      <dgm:t>
        <a:bodyPr/>
        <a:lstStyle/>
        <a:p>
          <a:endParaRPr lang="en-US"/>
        </a:p>
      </dgm:t>
    </dgm:pt>
    <dgm:pt modelId="{D0EAE231-ACB5-4538-89FA-A34CF077716E}" type="pres">
      <dgm:prSet presAssocID="{9F5E60F4-0F7D-4230-BFC4-2A4A1D2A94D6}" presName="Name9" presStyleLbl="parChTrans1D2" presStyleIdx="3" presStyleCnt="7"/>
      <dgm:spPr/>
      <dgm:t>
        <a:bodyPr/>
        <a:lstStyle/>
        <a:p>
          <a:endParaRPr lang="en-US"/>
        </a:p>
      </dgm:t>
    </dgm:pt>
    <dgm:pt modelId="{145F3D5A-6A82-4435-BD0F-B10A23DB95F1}" type="pres">
      <dgm:prSet presAssocID="{9F5E60F4-0F7D-4230-BFC4-2A4A1D2A94D6}" presName="connTx" presStyleLbl="parChTrans1D2" presStyleIdx="3" presStyleCnt="7"/>
      <dgm:spPr/>
      <dgm:t>
        <a:bodyPr/>
        <a:lstStyle/>
        <a:p>
          <a:endParaRPr lang="en-US"/>
        </a:p>
      </dgm:t>
    </dgm:pt>
    <dgm:pt modelId="{31D8CBC8-39B7-4181-84CA-8CC8CD38517C}" type="pres">
      <dgm:prSet presAssocID="{0A043B99-C2BC-47FD-8760-81AA2B944F29}" presName="node" presStyleLbl="node1" presStyleIdx="3" presStyleCnt="7">
        <dgm:presLayoutVars>
          <dgm:bulletEnabled val="1"/>
        </dgm:presLayoutVars>
      </dgm:prSet>
      <dgm:spPr/>
      <dgm:t>
        <a:bodyPr/>
        <a:lstStyle/>
        <a:p>
          <a:endParaRPr lang="en-US"/>
        </a:p>
      </dgm:t>
    </dgm:pt>
    <dgm:pt modelId="{A9395E37-3FDC-4FA3-9FB6-C5F6E0B3AE56}" type="pres">
      <dgm:prSet presAssocID="{DAF1A02A-774F-4759-ABDD-61BF6CBDDEED}" presName="Name9" presStyleLbl="parChTrans1D2" presStyleIdx="4" presStyleCnt="7"/>
      <dgm:spPr/>
      <dgm:t>
        <a:bodyPr/>
        <a:lstStyle/>
        <a:p>
          <a:endParaRPr lang="en-US"/>
        </a:p>
      </dgm:t>
    </dgm:pt>
    <dgm:pt modelId="{ED7567E7-6784-4CC6-A529-A6F72FE76F63}" type="pres">
      <dgm:prSet presAssocID="{DAF1A02A-774F-4759-ABDD-61BF6CBDDEED}" presName="connTx" presStyleLbl="parChTrans1D2" presStyleIdx="4" presStyleCnt="7"/>
      <dgm:spPr/>
      <dgm:t>
        <a:bodyPr/>
        <a:lstStyle/>
        <a:p>
          <a:endParaRPr lang="en-US"/>
        </a:p>
      </dgm:t>
    </dgm:pt>
    <dgm:pt modelId="{702C658E-DEA6-4837-AAEE-048370E4405B}" type="pres">
      <dgm:prSet presAssocID="{F51EFDB4-AFFF-4A5B-BDFE-D735870DB057}" presName="node" presStyleLbl="node1" presStyleIdx="4" presStyleCnt="7">
        <dgm:presLayoutVars>
          <dgm:bulletEnabled val="1"/>
        </dgm:presLayoutVars>
      </dgm:prSet>
      <dgm:spPr/>
      <dgm:t>
        <a:bodyPr/>
        <a:lstStyle/>
        <a:p>
          <a:endParaRPr lang="en-US"/>
        </a:p>
      </dgm:t>
    </dgm:pt>
    <dgm:pt modelId="{B350CA33-BA41-4423-AFEF-D3069D5132BF}" type="pres">
      <dgm:prSet presAssocID="{468E0A1F-E3A3-4F7C-B5B0-2BDECBBB13C3}" presName="Name9" presStyleLbl="parChTrans1D2" presStyleIdx="5" presStyleCnt="7"/>
      <dgm:spPr/>
      <dgm:t>
        <a:bodyPr/>
        <a:lstStyle/>
        <a:p>
          <a:endParaRPr lang="en-US"/>
        </a:p>
      </dgm:t>
    </dgm:pt>
    <dgm:pt modelId="{10CEA7C1-ED2F-45CF-9A52-A5BF58AF6C31}" type="pres">
      <dgm:prSet presAssocID="{468E0A1F-E3A3-4F7C-B5B0-2BDECBBB13C3}" presName="connTx" presStyleLbl="parChTrans1D2" presStyleIdx="5" presStyleCnt="7"/>
      <dgm:spPr/>
      <dgm:t>
        <a:bodyPr/>
        <a:lstStyle/>
        <a:p>
          <a:endParaRPr lang="en-US"/>
        </a:p>
      </dgm:t>
    </dgm:pt>
    <dgm:pt modelId="{545CCEE8-B214-4B64-AB18-737D6B6C87A0}" type="pres">
      <dgm:prSet presAssocID="{858AAD81-2592-4F1B-9C73-57E0B4D3F553}" presName="node" presStyleLbl="node1" presStyleIdx="5" presStyleCnt="7">
        <dgm:presLayoutVars>
          <dgm:bulletEnabled val="1"/>
        </dgm:presLayoutVars>
      </dgm:prSet>
      <dgm:spPr/>
      <dgm:t>
        <a:bodyPr/>
        <a:lstStyle/>
        <a:p>
          <a:endParaRPr lang="en-US"/>
        </a:p>
      </dgm:t>
    </dgm:pt>
    <dgm:pt modelId="{713FE8CC-9E1F-484C-90D0-DC5447C89BF0}" type="pres">
      <dgm:prSet presAssocID="{B2ECE0F1-3D30-4D7A-A39C-9EE52F8DB9D5}" presName="Name9" presStyleLbl="parChTrans1D2" presStyleIdx="6" presStyleCnt="7"/>
      <dgm:spPr/>
      <dgm:t>
        <a:bodyPr/>
        <a:lstStyle/>
        <a:p>
          <a:endParaRPr lang="en-US"/>
        </a:p>
      </dgm:t>
    </dgm:pt>
    <dgm:pt modelId="{3657C74E-BB2C-4DF8-9CB4-2A847AF27713}" type="pres">
      <dgm:prSet presAssocID="{B2ECE0F1-3D30-4D7A-A39C-9EE52F8DB9D5}" presName="connTx" presStyleLbl="parChTrans1D2" presStyleIdx="6" presStyleCnt="7"/>
      <dgm:spPr/>
      <dgm:t>
        <a:bodyPr/>
        <a:lstStyle/>
        <a:p>
          <a:endParaRPr lang="en-US"/>
        </a:p>
      </dgm:t>
    </dgm:pt>
    <dgm:pt modelId="{9D8A0AAE-DCFE-4EE6-BC27-58AD44FDDE8C}" type="pres">
      <dgm:prSet presAssocID="{93E20E2A-A7A4-444F-AE31-C1613611D8CC}" presName="node" presStyleLbl="node1" presStyleIdx="6" presStyleCnt="7">
        <dgm:presLayoutVars>
          <dgm:bulletEnabled val="1"/>
        </dgm:presLayoutVars>
      </dgm:prSet>
      <dgm:spPr/>
      <dgm:t>
        <a:bodyPr/>
        <a:lstStyle/>
        <a:p>
          <a:endParaRPr lang="en-US"/>
        </a:p>
      </dgm:t>
    </dgm:pt>
  </dgm:ptLst>
  <dgm:cxnLst>
    <dgm:cxn modelId="{8A0CFA60-8567-434C-AAEB-C5D5DC8C2D6A}" type="presOf" srcId="{4C3949FD-3BE6-4055-B5A8-0D445EE2C5BC}" destId="{E2711875-85AA-4CEB-BAC6-A872F3504B1B}" srcOrd="1" destOrd="0" presId="urn:microsoft.com/office/officeart/2005/8/layout/radial1"/>
    <dgm:cxn modelId="{5ABA2A10-DA01-4B03-BF21-3964028B9D14}" type="presOf" srcId="{468E0A1F-E3A3-4F7C-B5B0-2BDECBBB13C3}" destId="{B350CA33-BA41-4423-AFEF-D3069D5132BF}" srcOrd="0" destOrd="0" presId="urn:microsoft.com/office/officeart/2005/8/layout/radial1"/>
    <dgm:cxn modelId="{2F3F7FDF-80C7-43B6-B5F7-23F15453A4F4}" type="presOf" srcId="{2CC27892-A903-4203-B89F-34A855467D9C}" destId="{5B8A862D-8659-4EE7-B37D-D26A43038882}" srcOrd="0" destOrd="0" presId="urn:microsoft.com/office/officeart/2005/8/layout/radial1"/>
    <dgm:cxn modelId="{43192EF6-D9C4-456F-8B33-2D94AAACC7DC}" type="presOf" srcId="{DAF1A02A-774F-4759-ABDD-61BF6CBDDEED}" destId="{A9395E37-3FDC-4FA3-9FB6-C5F6E0B3AE56}" srcOrd="0" destOrd="0" presId="urn:microsoft.com/office/officeart/2005/8/layout/radial1"/>
    <dgm:cxn modelId="{32A06FF0-56A5-4A8D-B906-4F684E1BFD5D}" type="presOf" srcId="{B2ECE0F1-3D30-4D7A-A39C-9EE52F8DB9D5}" destId="{3657C74E-BB2C-4DF8-9CB4-2A847AF27713}" srcOrd="1" destOrd="0" presId="urn:microsoft.com/office/officeart/2005/8/layout/radial1"/>
    <dgm:cxn modelId="{4C5FD435-92F9-4A34-A4D1-5338E047044E}" srcId="{060B9517-68AF-4B86-9FCA-0CDF88870565}" destId="{93E20E2A-A7A4-444F-AE31-C1613611D8CC}" srcOrd="6" destOrd="0" parTransId="{B2ECE0F1-3D30-4D7A-A39C-9EE52F8DB9D5}" sibTransId="{494D6C27-E7F1-4AA7-8651-692B9593AEAB}"/>
    <dgm:cxn modelId="{F754B487-9D3A-41E6-9813-CAB53BBB1D0B}" srcId="{060B9517-68AF-4B86-9FCA-0CDF88870565}" destId="{0A043B99-C2BC-47FD-8760-81AA2B944F29}" srcOrd="3" destOrd="0" parTransId="{9F5E60F4-0F7D-4230-BFC4-2A4A1D2A94D6}" sibTransId="{6F9B7BCE-43DF-44B5-B1BB-88544EED047B}"/>
    <dgm:cxn modelId="{1A98B544-5821-4A07-919D-FEF9C5659972}" type="presOf" srcId="{F51EFDB4-AFFF-4A5B-BDFE-D735870DB057}" destId="{702C658E-DEA6-4837-AAEE-048370E4405B}" srcOrd="0" destOrd="0" presId="urn:microsoft.com/office/officeart/2005/8/layout/radial1"/>
    <dgm:cxn modelId="{02EB0886-E45D-4B04-A361-99EE69279C2E}" srcId="{060B9517-68AF-4B86-9FCA-0CDF88870565}" destId="{2CC27892-A903-4203-B89F-34A855467D9C}" srcOrd="2" destOrd="0" parTransId="{FD990AE4-9B5B-4F0C-9390-47A01F08FA53}" sibTransId="{67661499-57AA-465F-9FA1-2E8CA98FBD68}"/>
    <dgm:cxn modelId="{3416B24E-8974-42E5-9DC7-B47E9B03B924}" type="presOf" srcId="{9F5E60F4-0F7D-4230-BFC4-2A4A1D2A94D6}" destId="{145F3D5A-6A82-4435-BD0F-B10A23DB95F1}" srcOrd="1" destOrd="0" presId="urn:microsoft.com/office/officeart/2005/8/layout/radial1"/>
    <dgm:cxn modelId="{7436985D-4C52-46A7-810D-6715B676D28F}" type="presOf" srcId="{FD990AE4-9B5B-4F0C-9390-47A01F08FA53}" destId="{EC3E98A6-176A-422A-BC44-AEEA2089C672}" srcOrd="0" destOrd="0" presId="urn:microsoft.com/office/officeart/2005/8/layout/radial1"/>
    <dgm:cxn modelId="{E4F2851B-5FA6-47D0-9F51-1F3A151D7CC7}" type="presOf" srcId="{F980B9F2-3BD1-4F61-B9F8-5857B05F2735}" destId="{EB26CB53-757A-4DDB-8E6E-DA0DB7BD931C}" srcOrd="0" destOrd="0" presId="urn:microsoft.com/office/officeart/2005/8/layout/radial1"/>
    <dgm:cxn modelId="{A420F9A4-5C9B-4916-ABE0-0CEB5C707F04}" type="presOf" srcId="{468E0A1F-E3A3-4F7C-B5B0-2BDECBBB13C3}" destId="{10CEA7C1-ED2F-45CF-9A52-A5BF58AF6C31}" srcOrd="1" destOrd="0" presId="urn:microsoft.com/office/officeart/2005/8/layout/radial1"/>
    <dgm:cxn modelId="{A73216BD-A3DD-45BB-B0A0-A41557FDC7FE}" type="presOf" srcId="{7ED84964-C25B-4770-8DE9-45FB3A73F64F}" destId="{AF74C998-D3E2-475F-BAA0-CCFF6DFB67A6}" srcOrd="0" destOrd="0" presId="urn:microsoft.com/office/officeart/2005/8/layout/radial1"/>
    <dgm:cxn modelId="{65BB8B43-E7FD-4E26-B54D-2975D0051060}" srcId="{060B9517-68AF-4B86-9FCA-0CDF88870565}" destId="{858AAD81-2592-4F1B-9C73-57E0B4D3F553}" srcOrd="5" destOrd="0" parTransId="{468E0A1F-E3A3-4F7C-B5B0-2BDECBBB13C3}" sibTransId="{954A8642-138C-4369-B92A-3269D578B151}"/>
    <dgm:cxn modelId="{8E4C9F91-E1F9-4C3C-B93A-05C7B70167D0}" type="presOf" srcId="{BA214726-28EE-4BA2-99A8-A45C4CF0DD02}" destId="{040E2FAF-2B07-4AF4-9BEC-ED9CA085C0E1}" srcOrd="0" destOrd="0" presId="urn:microsoft.com/office/officeart/2005/8/layout/radial1"/>
    <dgm:cxn modelId="{33F9AA1E-254E-4BCB-BFAF-EB75043FEE21}" type="presOf" srcId="{0F32727A-CE30-4218-8029-23F0E712B306}" destId="{B1FA5FED-0F64-4937-955D-840792EC33C8}" srcOrd="0" destOrd="0" presId="urn:microsoft.com/office/officeart/2005/8/layout/radial1"/>
    <dgm:cxn modelId="{85C95E6D-83FA-40DE-9F18-65385B2B4961}" srcId="{7ED84964-C25B-4770-8DE9-45FB3A73F64F}" destId="{060B9517-68AF-4B86-9FCA-0CDF88870565}" srcOrd="0" destOrd="0" parTransId="{01282883-D812-4759-A76C-1C3AA5DFF29D}" sibTransId="{00AEB3B2-5767-495E-A49D-7A40840ED0CF}"/>
    <dgm:cxn modelId="{ACA0DD25-26A6-4705-A538-90D99BCDE27A}" type="presOf" srcId="{0A043B99-C2BC-47FD-8760-81AA2B944F29}" destId="{31D8CBC8-39B7-4181-84CA-8CC8CD38517C}" srcOrd="0" destOrd="0" presId="urn:microsoft.com/office/officeart/2005/8/layout/radial1"/>
    <dgm:cxn modelId="{0CBFB3EF-4E12-4A66-99F5-2C1FD03DEBCA}" type="presOf" srcId="{DAF1A02A-774F-4759-ABDD-61BF6CBDDEED}" destId="{ED7567E7-6784-4CC6-A529-A6F72FE76F63}" srcOrd="1" destOrd="0" presId="urn:microsoft.com/office/officeart/2005/8/layout/radial1"/>
    <dgm:cxn modelId="{B4430157-A9B0-4513-B948-6E3350441DD1}" type="presOf" srcId="{858AAD81-2592-4F1B-9C73-57E0B4D3F553}" destId="{545CCEE8-B214-4B64-AB18-737D6B6C87A0}" srcOrd="0" destOrd="0" presId="urn:microsoft.com/office/officeart/2005/8/layout/radial1"/>
    <dgm:cxn modelId="{8BB4A410-7FFB-4DB0-9C70-1B19B2468661}" type="presOf" srcId="{9F5E60F4-0F7D-4230-BFC4-2A4A1D2A94D6}" destId="{D0EAE231-ACB5-4538-89FA-A34CF077716E}" srcOrd="0" destOrd="0" presId="urn:microsoft.com/office/officeart/2005/8/layout/radial1"/>
    <dgm:cxn modelId="{5B75962A-9626-415E-BAF3-1EBD15007B77}" srcId="{060B9517-68AF-4B86-9FCA-0CDF88870565}" destId="{0F32727A-CE30-4218-8029-23F0E712B306}" srcOrd="1" destOrd="0" parTransId="{4C3949FD-3BE6-4055-B5A8-0D445EE2C5BC}" sibTransId="{6B30165F-EDDF-4B66-A24C-827D43A68B7B}"/>
    <dgm:cxn modelId="{DAFE5187-0960-4EEA-A998-6871AD4F13B6}" srcId="{060B9517-68AF-4B86-9FCA-0CDF88870565}" destId="{F980B9F2-3BD1-4F61-B9F8-5857B05F2735}" srcOrd="0" destOrd="0" parTransId="{BA214726-28EE-4BA2-99A8-A45C4CF0DD02}" sibTransId="{FD66FAD2-9CEC-466A-A7D1-665A84474AF8}"/>
    <dgm:cxn modelId="{F12C3660-3DC3-4952-93A5-E6151DD83241}" type="presOf" srcId="{BA214726-28EE-4BA2-99A8-A45C4CF0DD02}" destId="{45BB7C81-C3BB-4E0B-9663-D64E834F9431}" srcOrd="1" destOrd="0" presId="urn:microsoft.com/office/officeart/2005/8/layout/radial1"/>
    <dgm:cxn modelId="{80933BEB-EF9C-4DC9-9D97-28DFE09D0FD6}" type="presOf" srcId="{060B9517-68AF-4B86-9FCA-0CDF88870565}" destId="{E4C226F2-8137-44D5-B21C-A2B118996A61}" srcOrd="0" destOrd="0" presId="urn:microsoft.com/office/officeart/2005/8/layout/radial1"/>
    <dgm:cxn modelId="{BD9A820F-BAD0-442C-8B36-B49251A64E20}" type="presOf" srcId="{FD990AE4-9B5B-4F0C-9390-47A01F08FA53}" destId="{618EC5FD-D42E-4D9B-AFEA-30186E8FA443}" srcOrd="1" destOrd="0" presId="urn:microsoft.com/office/officeart/2005/8/layout/radial1"/>
    <dgm:cxn modelId="{2D7FF798-7B59-4EEE-AC1A-B7D8DA3768CD}" type="presOf" srcId="{93E20E2A-A7A4-444F-AE31-C1613611D8CC}" destId="{9D8A0AAE-DCFE-4EE6-BC27-58AD44FDDE8C}" srcOrd="0" destOrd="0" presId="urn:microsoft.com/office/officeart/2005/8/layout/radial1"/>
    <dgm:cxn modelId="{3572C906-293B-4698-84F8-4DACEC210BF7}" type="presOf" srcId="{B2ECE0F1-3D30-4D7A-A39C-9EE52F8DB9D5}" destId="{713FE8CC-9E1F-484C-90D0-DC5447C89BF0}" srcOrd="0" destOrd="0" presId="urn:microsoft.com/office/officeart/2005/8/layout/radial1"/>
    <dgm:cxn modelId="{0D63C2BC-73D0-4E8B-8B14-E4DAE03F6A71}" type="presOf" srcId="{4C3949FD-3BE6-4055-B5A8-0D445EE2C5BC}" destId="{92C082DD-21B5-4DBF-8345-24455A895E25}" srcOrd="0" destOrd="0" presId="urn:microsoft.com/office/officeart/2005/8/layout/radial1"/>
    <dgm:cxn modelId="{892A616E-A6C7-4FF0-9F57-46E4162B2CB5}" srcId="{060B9517-68AF-4B86-9FCA-0CDF88870565}" destId="{F51EFDB4-AFFF-4A5B-BDFE-D735870DB057}" srcOrd="4" destOrd="0" parTransId="{DAF1A02A-774F-4759-ABDD-61BF6CBDDEED}" sibTransId="{98C1A8C4-F988-4485-A6F6-B1C4E18C3767}"/>
    <dgm:cxn modelId="{12A15E4F-5DEC-4F8F-BA51-BD334B4AB5D7}" type="presParOf" srcId="{AF74C998-D3E2-475F-BAA0-CCFF6DFB67A6}" destId="{E4C226F2-8137-44D5-B21C-A2B118996A61}" srcOrd="0" destOrd="0" presId="urn:microsoft.com/office/officeart/2005/8/layout/radial1"/>
    <dgm:cxn modelId="{500F9236-A1EA-429B-A61E-71533E829F4C}" type="presParOf" srcId="{AF74C998-D3E2-475F-BAA0-CCFF6DFB67A6}" destId="{040E2FAF-2B07-4AF4-9BEC-ED9CA085C0E1}" srcOrd="1" destOrd="0" presId="urn:microsoft.com/office/officeart/2005/8/layout/radial1"/>
    <dgm:cxn modelId="{00DE92CE-77EF-488F-B58E-1A2F52E2619E}" type="presParOf" srcId="{040E2FAF-2B07-4AF4-9BEC-ED9CA085C0E1}" destId="{45BB7C81-C3BB-4E0B-9663-D64E834F9431}" srcOrd="0" destOrd="0" presId="urn:microsoft.com/office/officeart/2005/8/layout/radial1"/>
    <dgm:cxn modelId="{064A8FDA-6043-4C9C-A077-83B6D29DE7F2}" type="presParOf" srcId="{AF74C998-D3E2-475F-BAA0-CCFF6DFB67A6}" destId="{EB26CB53-757A-4DDB-8E6E-DA0DB7BD931C}" srcOrd="2" destOrd="0" presId="urn:microsoft.com/office/officeart/2005/8/layout/radial1"/>
    <dgm:cxn modelId="{C0229707-85E4-467C-9D3C-5C73B0035121}" type="presParOf" srcId="{AF74C998-D3E2-475F-BAA0-CCFF6DFB67A6}" destId="{92C082DD-21B5-4DBF-8345-24455A895E25}" srcOrd="3" destOrd="0" presId="urn:microsoft.com/office/officeart/2005/8/layout/radial1"/>
    <dgm:cxn modelId="{A27DCB06-8871-415F-A90C-D447D74FAD55}" type="presParOf" srcId="{92C082DD-21B5-4DBF-8345-24455A895E25}" destId="{E2711875-85AA-4CEB-BAC6-A872F3504B1B}" srcOrd="0" destOrd="0" presId="urn:microsoft.com/office/officeart/2005/8/layout/radial1"/>
    <dgm:cxn modelId="{AAA047E6-64FA-4DE1-8A13-DCC12CED54A5}" type="presParOf" srcId="{AF74C998-D3E2-475F-BAA0-CCFF6DFB67A6}" destId="{B1FA5FED-0F64-4937-955D-840792EC33C8}" srcOrd="4" destOrd="0" presId="urn:microsoft.com/office/officeart/2005/8/layout/radial1"/>
    <dgm:cxn modelId="{0FDE6171-11F4-4FD4-93C0-4FBC324D7B0B}" type="presParOf" srcId="{AF74C998-D3E2-475F-BAA0-CCFF6DFB67A6}" destId="{EC3E98A6-176A-422A-BC44-AEEA2089C672}" srcOrd="5" destOrd="0" presId="urn:microsoft.com/office/officeart/2005/8/layout/radial1"/>
    <dgm:cxn modelId="{D5DB845F-B735-479D-86C2-9B62C5664281}" type="presParOf" srcId="{EC3E98A6-176A-422A-BC44-AEEA2089C672}" destId="{618EC5FD-D42E-4D9B-AFEA-30186E8FA443}" srcOrd="0" destOrd="0" presId="urn:microsoft.com/office/officeart/2005/8/layout/radial1"/>
    <dgm:cxn modelId="{BCCD16A0-D8D7-482F-922F-637F89F9E41F}" type="presParOf" srcId="{AF74C998-D3E2-475F-BAA0-CCFF6DFB67A6}" destId="{5B8A862D-8659-4EE7-B37D-D26A43038882}" srcOrd="6" destOrd="0" presId="urn:microsoft.com/office/officeart/2005/8/layout/radial1"/>
    <dgm:cxn modelId="{6A93F666-006F-4397-8991-5A60B7F8B835}" type="presParOf" srcId="{AF74C998-D3E2-475F-BAA0-CCFF6DFB67A6}" destId="{D0EAE231-ACB5-4538-89FA-A34CF077716E}" srcOrd="7" destOrd="0" presId="urn:microsoft.com/office/officeart/2005/8/layout/radial1"/>
    <dgm:cxn modelId="{1E209483-076B-4378-A8B4-0CA1D4DADC20}" type="presParOf" srcId="{D0EAE231-ACB5-4538-89FA-A34CF077716E}" destId="{145F3D5A-6A82-4435-BD0F-B10A23DB95F1}" srcOrd="0" destOrd="0" presId="urn:microsoft.com/office/officeart/2005/8/layout/radial1"/>
    <dgm:cxn modelId="{CC846837-0F48-4CB8-BB42-D5F42FC50868}" type="presParOf" srcId="{AF74C998-D3E2-475F-BAA0-CCFF6DFB67A6}" destId="{31D8CBC8-39B7-4181-84CA-8CC8CD38517C}" srcOrd="8" destOrd="0" presId="urn:microsoft.com/office/officeart/2005/8/layout/radial1"/>
    <dgm:cxn modelId="{AD3BE900-2962-4BDA-A0F0-D3B74EAF5346}" type="presParOf" srcId="{AF74C998-D3E2-475F-BAA0-CCFF6DFB67A6}" destId="{A9395E37-3FDC-4FA3-9FB6-C5F6E0B3AE56}" srcOrd="9" destOrd="0" presId="urn:microsoft.com/office/officeart/2005/8/layout/radial1"/>
    <dgm:cxn modelId="{1F875EC5-985C-4C07-A682-995899A6CE85}" type="presParOf" srcId="{A9395E37-3FDC-4FA3-9FB6-C5F6E0B3AE56}" destId="{ED7567E7-6784-4CC6-A529-A6F72FE76F63}" srcOrd="0" destOrd="0" presId="urn:microsoft.com/office/officeart/2005/8/layout/radial1"/>
    <dgm:cxn modelId="{F9E92F58-AF50-43E4-BCCD-6B867D1DCADA}" type="presParOf" srcId="{AF74C998-D3E2-475F-BAA0-CCFF6DFB67A6}" destId="{702C658E-DEA6-4837-AAEE-048370E4405B}" srcOrd="10" destOrd="0" presId="urn:microsoft.com/office/officeart/2005/8/layout/radial1"/>
    <dgm:cxn modelId="{8CA570BB-CFBA-4A0E-9FDA-8BF19EBBF0BE}" type="presParOf" srcId="{AF74C998-D3E2-475F-BAA0-CCFF6DFB67A6}" destId="{B350CA33-BA41-4423-AFEF-D3069D5132BF}" srcOrd="11" destOrd="0" presId="urn:microsoft.com/office/officeart/2005/8/layout/radial1"/>
    <dgm:cxn modelId="{60ECB56B-2928-46CD-AF27-48B067B7BB7F}" type="presParOf" srcId="{B350CA33-BA41-4423-AFEF-D3069D5132BF}" destId="{10CEA7C1-ED2F-45CF-9A52-A5BF58AF6C31}" srcOrd="0" destOrd="0" presId="urn:microsoft.com/office/officeart/2005/8/layout/radial1"/>
    <dgm:cxn modelId="{13BE3274-6856-4026-8EAA-05DC03D55F0A}" type="presParOf" srcId="{AF74C998-D3E2-475F-BAA0-CCFF6DFB67A6}" destId="{545CCEE8-B214-4B64-AB18-737D6B6C87A0}" srcOrd="12" destOrd="0" presId="urn:microsoft.com/office/officeart/2005/8/layout/radial1"/>
    <dgm:cxn modelId="{B01AB4A8-DD5F-4FA4-84FA-64B94B7EA3D6}" type="presParOf" srcId="{AF74C998-D3E2-475F-BAA0-CCFF6DFB67A6}" destId="{713FE8CC-9E1F-484C-90D0-DC5447C89BF0}" srcOrd="13" destOrd="0" presId="urn:microsoft.com/office/officeart/2005/8/layout/radial1"/>
    <dgm:cxn modelId="{DA84E8A1-2373-44B0-AC11-9E7397CB1C95}" type="presParOf" srcId="{713FE8CC-9E1F-484C-90D0-DC5447C89BF0}" destId="{3657C74E-BB2C-4DF8-9CB4-2A847AF27713}" srcOrd="0" destOrd="0" presId="urn:microsoft.com/office/officeart/2005/8/layout/radial1"/>
    <dgm:cxn modelId="{1F59161D-B121-470F-9029-325677103DB4}" type="presParOf" srcId="{AF74C998-D3E2-475F-BAA0-CCFF6DFB67A6}" destId="{9D8A0AAE-DCFE-4EE6-BC27-58AD44FDDE8C}"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226F2-8137-44D5-B21C-A2B118996A61}">
      <dsp:nvSpPr>
        <dsp:cNvPr id="0" name=""/>
        <dsp:cNvSpPr/>
      </dsp:nvSpPr>
      <dsp:spPr>
        <a:xfrm>
          <a:off x="3227766" y="2076701"/>
          <a:ext cx="1926466" cy="1860691"/>
        </a:xfrm>
        <a:prstGeom prst="ellipse">
          <a:avLst/>
        </a:prstGeom>
        <a:solidFill>
          <a:srgbClr val="FF99FF"/>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solidFill>
                <a:sysClr val="windowText" lastClr="000000"/>
              </a:solidFill>
            </a:rPr>
            <a:t>Thematic Unit: </a:t>
          </a:r>
        </a:p>
        <a:p>
          <a:pPr lvl="0" algn="ctr" defTabSz="444500">
            <a:lnSpc>
              <a:spcPct val="90000"/>
            </a:lnSpc>
            <a:spcBef>
              <a:spcPct val="0"/>
            </a:spcBef>
            <a:spcAft>
              <a:spcPct val="35000"/>
            </a:spcAft>
          </a:pPr>
          <a:r>
            <a:rPr lang="en-US" sz="1000" b="1" kern="1200" dirty="0">
              <a:solidFill>
                <a:sysClr val="windowText" lastClr="000000"/>
              </a:solidFill>
            </a:rPr>
            <a:t>Critters of  Eric Carle    </a:t>
          </a:r>
          <a:r>
            <a:rPr lang="en-US" sz="1000" kern="1200" dirty="0">
              <a:solidFill>
                <a:sysClr val="windowText" lastClr="000000"/>
              </a:solidFill>
            </a:rPr>
            <a:t>Concepts: animals, insects, habitats, living and nonliving, ordinal position, telling time, graphing, compound words, high frequency words</a:t>
          </a:r>
        </a:p>
      </dsp:txBody>
      <dsp:txXfrm>
        <a:off x="3509890" y="2349193"/>
        <a:ext cx="1362218" cy="1315707"/>
      </dsp:txXfrm>
    </dsp:sp>
    <dsp:sp modelId="{040E2FAF-2B07-4AF4-9BEC-ED9CA085C0E1}">
      <dsp:nvSpPr>
        <dsp:cNvPr id="0" name=""/>
        <dsp:cNvSpPr/>
      </dsp:nvSpPr>
      <dsp:spPr>
        <a:xfrm rot="16200000">
          <a:off x="3906305" y="1775879"/>
          <a:ext cx="569388" cy="32255"/>
        </a:xfrm>
        <a:custGeom>
          <a:avLst/>
          <a:gdLst/>
          <a:ahLst/>
          <a:cxnLst/>
          <a:rect l="0" t="0" r="0" b="0"/>
          <a:pathLst>
            <a:path>
              <a:moveTo>
                <a:pt x="0" y="16127"/>
              </a:moveTo>
              <a:lnTo>
                <a:pt x="569388"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76764" y="1777772"/>
        <a:ext cx="28469" cy="28469"/>
      </dsp:txXfrm>
    </dsp:sp>
    <dsp:sp modelId="{EB26CB53-757A-4DDB-8E6E-DA0DB7BD931C}">
      <dsp:nvSpPr>
        <dsp:cNvPr id="0" name=""/>
        <dsp:cNvSpPr/>
      </dsp:nvSpPr>
      <dsp:spPr>
        <a:xfrm>
          <a:off x="3439975" y="5265"/>
          <a:ext cx="1502047" cy="1502047"/>
        </a:xfrm>
        <a:prstGeom prst="ellipse">
          <a:avLst/>
        </a:prstGeom>
        <a:solidFill>
          <a:srgbClr val="FF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solidFill>
                <a:sysClr val="windowText" lastClr="000000"/>
              </a:solidFill>
            </a:rPr>
            <a:t>Writing: </a:t>
          </a:r>
        </a:p>
        <a:p>
          <a:pPr lvl="0" algn="ctr" defTabSz="444500">
            <a:lnSpc>
              <a:spcPct val="90000"/>
            </a:lnSpc>
            <a:spcBef>
              <a:spcPct val="0"/>
            </a:spcBef>
            <a:spcAft>
              <a:spcPct val="35000"/>
            </a:spcAft>
          </a:pPr>
          <a:r>
            <a:rPr lang="en-US" sz="1000" kern="1200">
              <a:solidFill>
                <a:sysClr val="windowText" lastClr="000000"/>
              </a:solidFill>
            </a:rPr>
            <a:t>classbook, journal response, sequence events in story</a:t>
          </a:r>
        </a:p>
      </dsp:txBody>
      <dsp:txXfrm>
        <a:off x="3659945" y="225235"/>
        <a:ext cx="1062107" cy="1062107"/>
      </dsp:txXfrm>
    </dsp:sp>
    <dsp:sp modelId="{92C082DD-21B5-4DBF-8345-24455A895E25}">
      <dsp:nvSpPr>
        <dsp:cNvPr id="0" name=""/>
        <dsp:cNvSpPr/>
      </dsp:nvSpPr>
      <dsp:spPr>
        <a:xfrm rot="19285714">
          <a:off x="4873806" y="2227215"/>
          <a:ext cx="549695" cy="32255"/>
        </a:xfrm>
        <a:custGeom>
          <a:avLst/>
          <a:gdLst/>
          <a:ahLst/>
          <a:cxnLst/>
          <a:rect l="0" t="0" r="0" b="0"/>
          <a:pathLst>
            <a:path>
              <a:moveTo>
                <a:pt x="0" y="16127"/>
              </a:moveTo>
              <a:lnTo>
                <a:pt x="549695"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34911" y="2229600"/>
        <a:ext cx="27484" cy="27484"/>
      </dsp:txXfrm>
    </dsp:sp>
    <dsp:sp modelId="{B1FA5FED-0F64-4937-955D-840792EC33C8}">
      <dsp:nvSpPr>
        <dsp:cNvPr id="0" name=""/>
        <dsp:cNvSpPr/>
      </dsp:nvSpPr>
      <dsp:spPr>
        <a:xfrm>
          <a:off x="5199689" y="852699"/>
          <a:ext cx="1502047" cy="1502047"/>
        </a:xfrm>
        <a:prstGeom prst="ellipse">
          <a:avLst/>
        </a:prstGeom>
        <a:solidFill>
          <a:srgbClr val="FFC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377825">
            <a:lnSpc>
              <a:spcPct val="90000"/>
            </a:lnSpc>
            <a:spcBef>
              <a:spcPct val="0"/>
            </a:spcBef>
            <a:spcAft>
              <a:spcPct val="35000"/>
            </a:spcAft>
          </a:pPr>
          <a:r>
            <a:rPr lang="en-US" sz="850" b="0" kern="1200" dirty="0">
              <a:solidFill>
                <a:sysClr val="windowText" lastClr="000000"/>
              </a:solidFill>
            </a:rPr>
            <a:t>Listening/Speaking:  listen to story on </a:t>
          </a:r>
          <a:r>
            <a:rPr lang="en-US" sz="850" b="0" kern="1200" dirty="0" err="1">
              <a:solidFill>
                <a:sysClr val="windowText" lastClr="000000"/>
              </a:solidFill>
            </a:rPr>
            <a:t>Youtube</a:t>
          </a:r>
          <a:r>
            <a:rPr lang="en-US" sz="850" b="0" kern="1200" dirty="0">
              <a:solidFill>
                <a:sysClr val="windowText" lastClr="000000"/>
              </a:solidFill>
            </a:rPr>
            <a:t>, retell story including beginning, </a:t>
          </a:r>
          <a:r>
            <a:rPr lang="en-US" sz="850" b="0" kern="1200" dirty="0" err="1">
              <a:solidFill>
                <a:sysClr val="windowText" lastClr="000000"/>
              </a:solidFill>
            </a:rPr>
            <a:t>middel</a:t>
          </a:r>
          <a:r>
            <a:rPr lang="en-US" sz="850" b="0" kern="1200" dirty="0">
              <a:solidFill>
                <a:sysClr val="windowText" lastClr="000000"/>
              </a:solidFill>
            </a:rPr>
            <a:t>, ending.  Songs:  Itsy Bitsy Spider, The Bear Went Over the Mountain, Itsy Bitsy Caterpillar, 5 Little Ladybugs</a:t>
          </a:r>
        </a:p>
      </dsp:txBody>
      <dsp:txXfrm>
        <a:off x="5419659" y="1072669"/>
        <a:ext cx="1062107" cy="1062107"/>
      </dsp:txXfrm>
    </dsp:sp>
    <dsp:sp modelId="{EC3E98A6-176A-422A-BC44-AEEA2089C672}">
      <dsp:nvSpPr>
        <dsp:cNvPr id="0" name=""/>
        <dsp:cNvSpPr/>
      </dsp:nvSpPr>
      <dsp:spPr>
        <a:xfrm rot="771429">
          <a:off x="5121666" y="3264760"/>
          <a:ext cx="538212" cy="32255"/>
        </a:xfrm>
        <a:custGeom>
          <a:avLst/>
          <a:gdLst/>
          <a:ahLst/>
          <a:cxnLst/>
          <a:rect l="0" t="0" r="0" b="0"/>
          <a:pathLst>
            <a:path>
              <a:moveTo>
                <a:pt x="0" y="16127"/>
              </a:moveTo>
              <a:lnTo>
                <a:pt x="538212"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77317" y="3267432"/>
        <a:ext cx="26910" cy="26910"/>
      </dsp:txXfrm>
    </dsp:sp>
    <dsp:sp modelId="{5B8A862D-8659-4EE7-B37D-D26A43038882}">
      <dsp:nvSpPr>
        <dsp:cNvPr id="0" name=""/>
        <dsp:cNvSpPr/>
      </dsp:nvSpPr>
      <dsp:spPr>
        <a:xfrm>
          <a:off x="5634302" y="2756864"/>
          <a:ext cx="1502047" cy="1502047"/>
        </a:xfrm>
        <a:prstGeom prst="ellipse">
          <a:avLst/>
        </a:prstGeom>
        <a:solidFill>
          <a:schemeClr val="bg2"/>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solidFill>
                <a:sysClr val="windowText" lastClr="000000"/>
              </a:solidFill>
            </a:rPr>
            <a:t>Science:  classifying objects as living and non-living, lifecycle of caterpillars, ladybugs, and crabs; distinguish between plants and animals </a:t>
          </a:r>
        </a:p>
      </dsp:txBody>
      <dsp:txXfrm>
        <a:off x="5854272" y="2976834"/>
        <a:ext cx="1062107" cy="1062107"/>
      </dsp:txXfrm>
    </dsp:sp>
    <dsp:sp modelId="{D0EAE231-ACB5-4538-89FA-A34CF077716E}">
      <dsp:nvSpPr>
        <dsp:cNvPr id="0" name=""/>
        <dsp:cNvSpPr/>
      </dsp:nvSpPr>
      <dsp:spPr>
        <a:xfrm rot="3857143">
          <a:off x="4437745" y="4088305"/>
          <a:ext cx="563454" cy="32255"/>
        </a:xfrm>
        <a:custGeom>
          <a:avLst/>
          <a:gdLst/>
          <a:ahLst/>
          <a:cxnLst/>
          <a:rect l="0" t="0" r="0" b="0"/>
          <a:pathLst>
            <a:path>
              <a:moveTo>
                <a:pt x="0" y="16127"/>
              </a:moveTo>
              <a:lnTo>
                <a:pt x="563454"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05386" y="4090347"/>
        <a:ext cx="28172" cy="28172"/>
      </dsp:txXfrm>
    </dsp:sp>
    <dsp:sp modelId="{31D8CBC8-39B7-4181-84CA-8CC8CD38517C}">
      <dsp:nvSpPr>
        <dsp:cNvPr id="0" name=""/>
        <dsp:cNvSpPr/>
      </dsp:nvSpPr>
      <dsp:spPr>
        <a:xfrm>
          <a:off x="4416542" y="4283886"/>
          <a:ext cx="1502047" cy="1502047"/>
        </a:xfrm>
        <a:prstGeom prst="ellipse">
          <a:avLst/>
        </a:prstGeom>
        <a:solidFill>
          <a:schemeClr val="accent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solidFill>
                <a:sysClr val="windowText" lastClr="000000"/>
              </a:solidFill>
            </a:rPr>
            <a:t>Direct Experiences:  Make text to self connections:  field trip to the zoo, ladybug farm, field trip to aquarium</a:t>
          </a:r>
        </a:p>
      </dsp:txBody>
      <dsp:txXfrm>
        <a:off x="4636512" y="4503856"/>
        <a:ext cx="1062107" cy="1062107"/>
      </dsp:txXfrm>
    </dsp:sp>
    <dsp:sp modelId="{A9395E37-3FDC-4FA3-9FB6-C5F6E0B3AE56}">
      <dsp:nvSpPr>
        <dsp:cNvPr id="0" name=""/>
        <dsp:cNvSpPr/>
      </dsp:nvSpPr>
      <dsp:spPr>
        <a:xfrm rot="6942857">
          <a:off x="3380799" y="4088305"/>
          <a:ext cx="563454" cy="32255"/>
        </a:xfrm>
        <a:custGeom>
          <a:avLst/>
          <a:gdLst/>
          <a:ahLst/>
          <a:cxnLst/>
          <a:rect l="0" t="0" r="0" b="0"/>
          <a:pathLst>
            <a:path>
              <a:moveTo>
                <a:pt x="0" y="16127"/>
              </a:moveTo>
              <a:lnTo>
                <a:pt x="563454"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48439" y="4090347"/>
        <a:ext cx="28172" cy="28172"/>
      </dsp:txXfrm>
    </dsp:sp>
    <dsp:sp modelId="{702C658E-DEA6-4837-AAEE-048370E4405B}">
      <dsp:nvSpPr>
        <dsp:cNvPr id="0" name=""/>
        <dsp:cNvSpPr/>
      </dsp:nvSpPr>
      <dsp:spPr>
        <a:xfrm>
          <a:off x="2463408" y="4283886"/>
          <a:ext cx="1502047" cy="1502047"/>
        </a:xfrm>
        <a:prstGeom prst="ellips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solidFill>
                <a:sysClr val="windowText" lastClr="000000"/>
              </a:solidFill>
            </a:rPr>
            <a:t>Art:  Make an animal collage, make different habitats, make ocean collage,  grouchy portrait</a:t>
          </a:r>
        </a:p>
      </dsp:txBody>
      <dsp:txXfrm>
        <a:off x="2683378" y="4503856"/>
        <a:ext cx="1062107" cy="1062107"/>
      </dsp:txXfrm>
    </dsp:sp>
    <dsp:sp modelId="{B350CA33-BA41-4423-AFEF-D3069D5132BF}">
      <dsp:nvSpPr>
        <dsp:cNvPr id="0" name=""/>
        <dsp:cNvSpPr/>
      </dsp:nvSpPr>
      <dsp:spPr>
        <a:xfrm rot="10028571">
          <a:off x="2722119" y="3264760"/>
          <a:ext cx="538212" cy="32255"/>
        </a:xfrm>
        <a:custGeom>
          <a:avLst/>
          <a:gdLst/>
          <a:ahLst/>
          <a:cxnLst/>
          <a:rect l="0" t="0" r="0" b="0"/>
          <a:pathLst>
            <a:path>
              <a:moveTo>
                <a:pt x="0" y="16127"/>
              </a:moveTo>
              <a:lnTo>
                <a:pt x="538212"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977770" y="3267432"/>
        <a:ext cx="26910" cy="26910"/>
      </dsp:txXfrm>
    </dsp:sp>
    <dsp:sp modelId="{545CCEE8-B214-4B64-AB18-737D6B6C87A0}">
      <dsp:nvSpPr>
        <dsp:cNvPr id="0" name=""/>
        <dsp:cNvSpPr/>
      </dsp:nvSpPr>
      <dsp:spPr>
        <a:xfrm>
          <a:off x="1245649" y="2756864"/>
          <a:ext cx="1502047" cy="1502047"/>
        </a:xfrm>
        <a:prstGeom prst="ellipse">
          <a:avLst/>
        </a:prstGeom>
        <a:solidFill>
          <a:srgbClr val="00FFFF"/>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solidFill>
                <a:sysClr val="windowText" lastClr="000000"/>
              </a:solidFill>
            </a:rPr>
            <a:t>Social Studies :  Identify animals and their habitats, distinguish location (air, land, or water) of habitats </a:t>
          </a:r>
        </a:p>
      </dsp:txBody>
      <dsp:txXfrm>
        <a:off x="1465619" y="2976834"/>
        <a:ext cx="1062107" cy="1062107"/>
      </dsp:txXfrm>
    </dsp:sp>
    <dsp:sp modelId="{713FE8CC-9E1F-484C-90D0-DC5447C89BF0}">
      <dsp:nvSpPr>
        <dsp:cNvPr id="0" name=""/>
        <dsp:cNvSpPr/>
      </dsp:nvSpPr>
      <dsp:spPr>
        <a:xfrm rot="13114286">
          <a:off x="2958497" y="2227215"/>
          <a:ext cx="549695" cy="32255"/>
        </a:xfrm>
        <a:custGeom>
          <a:avLst/>
          <a:gdLst/>
          <a:ahLst/>
          <a:cxnLst/>
          <a:rect l="0" t="0" r="0" b="0"/>
          <a:pathLst>
            <a:path>
              <a:moveTo>
                <a:pt x="0" y="16127"/>
              </a:moveTo>
              <a:lnTo>
                <a:pt x="549695" y="16127"/>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19602" y="2229600"/>
        <a:ext cx="27484" cy="27484"/>
      </dsp:txXfrm>
    </dsp:sp>
    <dsp:sp modelId="{9D8A0AAE-DCFE-4EE6-BC27-58AD44FDDE8C}">
      <dsp:nvSpPr>
        <dsp:cNvPr id="0" name=""/>
        <dsp:cNvSpPr/>
      </dsp:nvSpPr>
      <dsp:spPr>
        <a:xfrm>
          <a:off x="1680262" y="852699"/>
          <a:ext cx="1502047" cy="1502047"/>
        </a:xfrm>
        <a:prstGeom prst="ellipse">
          <a:avLst/>
        </a:prstGeom>
        <a:solidFill>
          <a:srgbClr val="99FF66"/>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solidFill>
                <a:sysClr val="windowText" lastClr="000000"/>
              </a:solidFill>
            </a:rPr>
            <a:t>Math : Counting ordinal position, telling time, graphing, match number and number words, measure cooking </a:t>
          </a:r>
        </a:p>
      </dsp:txBody>
      <dsp:txXfrm>
        <a:off x="1900232" y="1072669"/>
        <a:ext cx="1062107" cy="106210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C9C994-1B2E-4C18-B8F9-6F54DEE2740C}" type="datetimeFigureOut">
              <a:rPr lang="en-US" smtClean="0"/>
              <a:pPr/>
              <a:t>4/10/2015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BE8B6-D10D-450A-82C3-244BEAE540DE}" type="slidenum">
              <a:rPr lang="en-US" smtClean="0"/>
              <a:pPr/>
              <a:t>‹#›</a:t>
            </a:fld>
            <a:endParaRPr lang="en-US"/>
          </a:p>
        </p:txBody>
      </p:sp>
    </p:spTree>
    <p:extLst>
      <p:ext uri="{BB962C8B-B14F-4D97-AF65-F5344CB8AC3E}">
        <p14:creationId xmlns:p14="http://schemas.microsoft.com/office/powerpoint/2010/main" val="4208091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3BE8B6-D10D-450A-82C3-244BEAE540DE}"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E0182-6D3D-4F9E-B0A7-25C57D37C0BA}" type="datetimeFigureOut">
              <a:rPr lang="en-US" smtClean="0"/>
              <a:pPr/>
              <a:t>4/10/2015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E67B798-3286-4EAD-8FF2-B1A442D06B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4E0182-6D3D-4F9E-B0A7-25C57D37C0BA}" type="datetimeFigureOut">
              <a:rPr lang="en-US" smtClean="0"/>
              <a:pPr/>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7B798-3286-4EAD-8FF2-B1A442D06B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34E0182-6D3D-4F9E-B0A7-25C57D37C0BA}" type="datetimeFigureOut">
              <a:rPr lang="en-US" smtClean="0"/>
              <a:pPr/>
              <a:t>4/10/2015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E67B798-3286-4EAD-8FF2-B1A442D06B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34E0182-6D3D-4F9E-B0A7-25C57D37C0BA}" type="datetimeFigureOut">
              <a:rPr lang="en-US" smtClean="0"/>
              <a:pPr/>
              <a:t>4/10/2015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E67B798-3286-4EAD-8FF2-B1A442D06B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34E0182-6D3D-4F9E-B0A7-25C57D37C0BA}" type="datetimeFigureOut">
              <a:rPr lang="en-US" smtClean="0"/>
              <a:pPr/>
              <a:t>4/10/2015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E67B798-3286-4EAD-8FF2-B1A442D06B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34E0182-6D3D-4F9E-B0A7-25C57D37C0BA}" type="datetimeFigureOut">
              <a:rPr lang="en-US" smtClean="0"/>
              <a:pPr/>
              <a:t>4/10/2015</a:t>
            </a:fld>
            <a:endParaRPr lang="en-US"/>
          </a:p>
        </p:txBody>
      </p:sp>
      <p:sp>
        <p:nvSpPr>
          <p:cNvPr id="10" name="Slide Number Placeholder 9"/>
          <p:cNvSpPr>
            <a:spLocks noGrp="1"/>
          </p:cNvSpPr>
          <p:nvPr>
            <p:ph type="sldNum" sz="quarter" idx="16"/>
          </p:nvPr>
        </p:nvSpPr>
        <p:spPr/>
        <p:txBody>
          <a:bodyPr rtlCol="0"/>
          <a:lstStyle/>
          <a:p>
            <a:fld id="{7E67B798-3286-4EAD-8FF2-B1A442D06B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34E0182-6D3D-4F9E-B0A7-25C57D37C0BA}" type="datetimeFigureOut">
              <a:rPr lang="en-US" smtClean="0"/>
              <a:pPr/>
              <a:t>4/10/2015</a:t>
            </a:fld>
            <a:endParaRPr lang="en-US"/>
          </a:p>
        </p:txBody>
      </p:sp>
      <p:sp>
        <p:nvSpPr>
          <p:cNvPr id="12" name="Slide Number Placeholder 11"/>
          <p:cNvSpPr>
            <a:spLocks noGrp="1"/>
          </p:cNvSpPr>
          <p:nvPr>
            <p:ph type="sldNum" sz="quarter" idx="16"/>
          </p:nvPr>
        </p:nvSpPr>
        <p:spPr/>
        <p:txBody>
          <a:bodyPr rtlCol="0"/>
          <a:lstStyle/>
          <a:p>
            <a:fld id="{7E67B798-3286-4EAD-8FF2-B1A442D06B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4E0182-6D3D-4F9E-B0A7-25C57D37C0BA}" type="datetimeFigureOut">
              <a:rPr lang="en-US" smtClean="0"/>
              <a:pPr/>
              <a:t>4/10/2015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E67B798-3286-4EAD-8FF2-B1A442D06B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E0182-6D3D-4F9E-B0A7-25C57D37C0BA}" type="datetimeFigureOut">
              <a:rPr lang="en-US" smtClean="0"/>
              <a:pPr/>
              <a:t>4/10/2015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E67B798-3286-4EAD-8FF2-B1A442D06B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34E0182-6D3D-4F9E-B0A7-25C57D37C0BA}" type="datetimeFigureOut">
              <a:rPr lang="en-US" smtClean="0"/>
              <a:pPr/>
              <a:t>4/10/2015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E67B798-3286-4EAD-8FF2-B1A442D06B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34E0182-6D3D-4F9E-B0A7-25C57D37C0BA}" type="datetimeFigureOut">
              <a:rPr lang="en-US" smtClean="0"/>
              <a:pPr/>
              <a:t>4/10/2015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E67B798-3286-4EAD-8FF2-B1A442D06B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E0182-6D3D-4F9E-B0A7-25C57D37C0BA}" type="datetimeFigureOut">
              <a:rPr lang="en-US" smtClean="0"/>
              <a:pPr/>
              <a:t>4/10/2015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E67B798-3286-4EAD-8FF2-B1A442D06B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9.wav"/><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2.wav"/><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toytheater.com/balloon-pop.php" TargetMode="External"/><Relationship Id="rId7" Type="http://schemas.openxmlformats.org/officeDocument/2006/relationships/hyperlink" Target="http://hubpages.com/hub/Grouchy-Ladybug" TargetMode="External"/><Relationship Id="rId2" Type="http://schemas.openxmlformats.org/officeDocument/2006/relationships/audio" Target="../media/audio11.wav"/><Relationship Id="rId1" Type="http://schemas.openxmlformats.org/officeDocument/2006/relationships/slideLayout" Target="../slideLayouts/slideLayout2.xml"/><Relationship Id="rId6" Type="http://schemas.openxmlformats.org/officeDocument/2006/relationships/hyperlink" Target="http://www.sheppardsoftware.com/content/animals/kidscorner/seekandfind/seekandfindcoral.htm" TargetMode="External"/><Relationship Id="rId5" Type="http://schemas.openxmlformats.org/officeDocument/2006/relationships/hyperlink" Target="http://science.pppst.com/habitats.html" TargetMode="External"/><Relationship Id="rId4" Type="http://schemas.openxmlformats.org/officeDocument/2006/relationships/hyperlink" Target="http://www.youtube.com/watch?v=r1HrQOZZuKw"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2.scholastic.com/browse/article.jsp?id=3234" TargetMode="External"/><Relationship Id="rId2" Type="http://schemas.openxmlformats.org/officeDocument/2006/relationships/audio" Target="../media/audio2.wav"/><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3.wav"/><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toytheater.com/balloon-pop.php" TargetMode="External"/><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5.wav"/><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pppst.com/partsofabook.html" TargetMode="External"/><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roythezebra.com/read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7.wav"/><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r1HrQOZZuKw" TargetMode="External"/><Relationship Id="rId2" Type="http://schemas.openxmlformats.org/officeDocument/2006/relationships/audio" Target="../media/audio8.wav"/><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sheppardsoftware.com/content/animals/kidscorner/seekandfind/seekandfindcoral.htm" TargetMode="External"/><Relationship Id="rId4" Type="http://schemas.openxmlformats.org/officeDocument/2006/relationships/hyperlink" Target="http://science.pppst.com/habitats.html"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1"/>
            <a:ext cx="7772400" cy="1066799"/>
          </a:xfrm>
        </p:spPr>
        <p:txBody>
          <a:bodyPr/>
          <a:lstStyle/>
          <a:p>
            <a:pPr algn="ctr"/>
            <a:r>
              <a:rPr lang="en-US" dirty="0" smtClean="0">
                <a:solidFill>
                  <a:srgbClr val="7030A0"/>
                </a:solidFill>
              </a:rPr>
              <a:t>Critters of Eric Carle</a:t>
            </a:r>
            <a:endParaRPr lang="en-US" dirty="0">
              <a:solidFill>
                <a:srgbClr val="7030A0"/>
              </a:solidFill>
            </a:endParaRPr>
          </a:p>
        </p:txBody>
      </p:sp>
      <p:sp>
        <p:nvSpPr>
          <p:cNvPr id="3" name="Subtitle 2"/>
          <p:cNvSpPr>
            <a:spLocks noGrp="1"/>
          </p:cNvSpPr>
          <p:nvPr>
            <p:ph type="subTitle" idx="1"/>
          </p:nvPr>
        </p:nvSpPr>
        <p:spPr>
          <a:xfrm>
            <a:off x="1524000" y="1905000"/>
            <a:ext cx="6400800" cy="3657600"/>
          </a:xfrm>
          <a:ln>
            <a:solidFill>
              <a:srgbClr val="FF0000"/>
            </a:solidFill>
          </a:ln>
        </p:spPr>
        <p:txBody>
          <a:bodyPr>
            <a:normAutofit/>
          </a:bodyPr>
          <a:lstStyle/>
          <a:p>
            <a:r>
              <a:rPr lang="en-US" dirty="0" smtClean="0">
                <a:solidFill>
                  <a:srgbClr val="663300"/>
                </a:solidFill>
              </a:rPr>
              <a:t>Brown Bear, Brown Bear What Do You See?</a:t>
            </a:r>
          </a:p>
          <a:p>
            <a:r>
              <a:rPr lang="en-US" dirty="0" smtClean="0">
                <a:solidFill>
                  <a:srgbClr val="00B050"/>
                </a:solidFill>
              </a:rPr>
              <a:t>The Very Hungry Caterpillar</a:t>
            </a:r>
          </a:p>
          <a:p>
            <a:r>
              <a:rPr lang="en-US" dirty="0" smtClean="0">
                <a:solidFill>
                  <a:srgbClr val="00B0F0"/>
                </a:solidFill>
              </a:rPr>
              <a:t>A House for Hermit Crab</a:t>
            </a:r>
          </a:p>
          <a:p>
            <a:r>
              <a:rPr lang="en-US" dirty="0" smtClean="0">
                <a:solidFill>
                  <a:srgbClr val="FF0000"/>
                </a:solidFill>
              </a:rPr>
              <a:t>The Grouchy Ladybug</a:t>
            </a:r>
          </a:p>
          <a:p>
            <a:r>
              <a:rPr lang="en-US" dirty="0" smtClean="0">
                <a:solidFill>
                  <a:schemeClr val="accent1"/>
                </a:solidFill>
              </a:rPr>
              <a:t>Does a Kangaroo Have A Mother Too?</a:t>
            </a:r>
          </a:p>
          <a:p>
            <a:endParaRPr lang="en-US" dirty="0" smtClean="0"/>
          </a:p>
          <a:p>
            <a:endParaRPr lang="en-US" dirty="0"/>
          </a:p>
        </p:txBody>
      </p:sp>
      <p:sp>
        <p:nvSpPr>
          <p:cNvPr id="4" name="TextBox 3"/>
          <p:cNvSpPr txBox="1"/>
          <p:nvPr/>
        </p:nvSpPr>
        <p:spPr>
          <a:xfrm>
            <a:off x="1600200" y="6096000"/>
            <a:ext cx="6400800" cy="646331"/>
          </a:xfrm>
          <a:prstGeom prst="rect">
            <a:avLst/>
          </a:prstGeom>
          <a:noFill/>
        </p:spPr>
        <p:txBody>
          <a:bodyPr wrap="square" rtlCol="0">
            <a:spAutoFit/>
          </a:bodyPr>
          <a:lstStyle/>
          <a:p>
            <a:r>
              <a:rPr lang="en-US" dirty="0" smtClean="0"/>
              <a:t>Presenters:  Laurie Brewer, Tawanda Fisher, Connie </a:t>
            </a:r>
            <a:r>
              <a:rPr lang="en-US" dirty="0" err="1" smtClean="0"/>
              <a:t>Minga</a:t>
            </a:r>
            <a:r>
              <a:rPr lang="en-US" dirty="0" smtClean="0"/>
              <a:t>, and Suzette </a:t>
            </a:r>
            <a:r>
              <a:rPr lang="en-US" dirty="0" err="1" smtClean="0"/>
              <a:t>Ruscoe</a:t>
            </a:r>
            <a:endParaRPr lang="en-US" dirty="0"/>
          </a:p>
        </p:txBody>
      </p:sp>
      <p:pic>
        <p:nvPicPr>
          <p:cNvPr id="6" name="Picture 5" descr="er.jpg"/>
          <p:cNvPicPr>
            <a:picLocks noChangeAspect="1"/>
          </p:cNvPicPr>
          <p:nvPr/>
        </p:nvPicPr>
        <p:blipFill>
          <a:blip r:embed="rId3" cstate="print"/>
          <a:stretch>
            <a:fillRect/>
          </a:stretch>
        </p:blipFill>
        <p:spPr>
          <a:xfrm>
            <a:off x="228600" y="457200"/>
            <a:ext cx="1524000" cy="1228725"/>
          </a:xfrm>
          <a:prstGeom prst="rect">
            <a:avLst/>
          </a:prstGeom>
        </p:spPr>
      </p:pic>
      <p:pic>
        <p:nvPicPr>
          <p:cNvPr id="7" name="Picture 6" descr="bear.jpg"/>
          <p:cNvPicPr>
            <a:picLocks noChangeAspect="1"/>
          </p:cNvPicPr>
          <p:nvPr/>
        </p:nvPicPr>
        <p:blipFill>
          <a:blip r:embed="rId4" cstate="print"/>
          <a:stretch>
            <a:fillRect/>
          </a:stretch>
        </p:blipFill>
        <p:spPr>
          <a:xfrm>
            <a:off x="7924800" y="5105400"/>
            <a:ext cx="1038225" cy="1381125"/>
          </a:xfrm>
          <a:prstGeom prst="rect">
            <a:avLst/>
          </a:prstGeom>
        </p:spPr>
      </p:pic>
      <p:pic>
        <p:nvPicPr>
          <p:cNvPr id="8" name="Picture 7" descr="cat.jpg"/>
          <p:cNvPicPr>
            <a:picLocks noChangeAspect="1"/>
          </p:cNvPicPr>
          <p:nvPr/>
        </p:nvPicPr>
        <p:blipFill>
          <a:blip r:embed="rId5" cstate="print"/>
          <a:stretch>
            <a:fillRect/>
          </a:stretch>
        </p:blipFill>
        <p:spPr>
          <a:xfrm>
            <a:off x="228600" y="5410200"/>
            <a:ext cx="1190625" cy="857250"/>
          </a:xfrm>
          <a:prstGeom prst="rect">
            <a:avLst/>
          </a:prstGeom>
        </p:spPr>
      </p:pic>
      <p:pic>
        <p:nvPicPr>
          <p:cNvPr id="9" name="Picture 8" descr="41245.jpg"/>
          <p:cNvPicPr>
            <a:picLocks noChangeAspect="1"/>
          </p:cNvPicPr>
          <p:nvPr/>
        </p:nvPicPr>
        <p:blipFill>
          <a:blip r:embed="rId6" cstate="print"/>
          <a:stretch>
            <a:fillRect/>
          </a:stretch>
        </p:blipFill>
        <p:spPr>
          <a:xfrm>
            <a:off x="152400" y="2895600"/>
            <a:ext cx="1333500" cy="1314450"/>
          </a:xfrm>
          <a:prstGeom prst="rect">
            <a:avLst/>
          </a:prstGeom>
        </p:spPr>
      </p:pic>
      <p:pic>
        <p:nvPicPr>
          <p:cNvPr id="15362" name="Picture 2" descr="http://z.about.com/d/preschoolers/1/0/E/3/-/-/7719323.jpg"/>
          <p:cNvPicPr>
            <a:picLocks noChangeAspect="1" noChangeArrowheads="1"/>
          </p:cNvPicPr>
          <p:nvPr/>
        </p:nvPicPr>
        <p:blipFill>
          <a:blip r:embed="rId7"/>
          <a:srcRect/>
          <a:stretch>
            <a:fillRect/>
          </a:stretch>
        </p:blipFill>
        <p:spPr bwMode="auto">
          <a:xfrm>
            <a:off x="7696200" y="152400"/>
            <a:ext cx="1308100" cy="1895797"/>
          </a:xfrm>
          <a:prstGeom prst="rect">
            <a:avLst/>
          </a:prstGeom>
          <a:noFill/>
        </p:spPr>
      </p:pic>
    </p:spTree>
  </p:cSld>
  <p:clrMapOvr>
    <a:masterClrMapping/>
  </p:clrMapOvr>
  <p:transition spd="slow">
    <p:dissolve/>
    <p:sndAc>
      <p:stSnd>
        <p:snd r:embed="rId2" name="applaus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solidFill>
                  <a:srgbClr val="FF0000"/>
                </a:solidFill>
              </a:rPr>
              <a:t>The Grouchy Ladybug</a:t>
            </a:r>
            <a:endParaRPr lang="en-US" dirty="0">
              <a:solidFill>
                <a:srgbClr val="FF0000"/>
              </a:solidFill>
            </a:endParaRPr>
          </a:p>
        </p:txBody>
      </p:sp>
      <p:sp>
        <p:nvSpPr>
          <p:cNvPr id="4" name="Content Placeholder 3"/>
          <p:cNvSpPr>
            <a:spLocks noGrp="1"/>
          </p:cNvSpPr>
          <p:nvPr>
            <p:ph sz="quarter" idx="1"/>
          </p:nvPr>
        </p:nvSpPr>
        <p:spPr>
          <a:xfrm>
            <a:off x="228600" y="1143000"/>
            <a:ext cx="4267200" cy="5334000"/>
          </a:xfrm>
        </p:spPr>
        <p:txBody>
          <a:bodyPr>
            <a:noAutofit/>
          </a:bodyPr>
          <a:lstStyle/>
          <a:p>
            <a:pPr>
              <a:buNone/>
            </a:pPr>
            <a:r>
              <a:rPr lang="en-US" sz="1600" dirty="0" smtClean="0"/>
              <a:t>       </a:t>
            </a:r>
            <a:r>
              <a:rPr lang="en-US" sz="1600" dirty="0" smtClean="0">
                <a:solidFill>
                  <a:srgbClr val="FF0000"/>
                </a:solidFill>
              </a:rPr>
              <a:t>The story begins with fireflies dancing in the moonlight and two ladybugs approaching a leaf with many aphids on it. The Friendly Ladybug is willing to share the aphids but the Grouchy Ladybug wants them all for himself and offers to fight the Friendly Ladybug for them. The Friendly Ladybug replies "If you insist" and then the Grouchy Ladybug makes an excuse to the Friendly Ladybug saying that it wasn't </a:t>
            </a:r>
            <a:r>
              <a:rPr lang="en-US" sz="1600" b="1" dirty="0" smtClean="0">
                <a:solidFill>
                  <a:srgbClr val="FF0000"/>
                </a:solidFill>
              </a:rPr>
              <a:t>Big Enough</a:t>
            </a:r>
            <a:r>
              <a:rPr lang="en-US" sz="1600" dirty="0" smtClean="0">
                <a:solidFill>
                  <a:srgbClr val="FF0000"/>
                </a:solidFill>
              </a:rPr>
              <a:t> to fight anyway. Since the Grouchy Ladybug didn't really want to fight the Friendly Ladybug, he traveled across the land picking a fight with any creature he encountered. He begins his journey at 6 AM when he comes across a "Yellow Jacket", it was willing to fight the Ladybug by saying "If you insist"..as it raised it's stinger to the Grouchy Ladybug. The Grouchy Ladybug was again unsure of himself and he said "Oh, your not big enough for me to fight" and he flew off. </a:t>
            </a:r>
            <a:br>
              <a:rPr lang="en-US" sz="1600" dirty="0" smtClean="0">
                <a:solidFill>
                  <a:srgbClr val="FF0000"/>
                </a:solidFill>
              </a:rPr>
            </a:br>
            <a:endParaRPr lang="en-US" sz="1600" dirty="0" smtClean="0">
              <a:solidFill>
                <a:srgbClr val="FF0000"/>
              </a:solidFill>
            </a:endParaRPr>
          </a:p>
          <a:p>
            <a:pPr>
              <a:buNone/>
            </a:pPr>
            <a:endParaRPr lang="en-US" sz="1600" dirty="0"/>
          </a:p>
        </p:txBody>
      </p:sp>
      <p:pic>
        <p:nvPicPr>
          <p:cNvPr id="7170" name="Picture 2" descr="http://www.carlemuseum.org/images/uploads/EricCarleMuseum/shop/769_MD.jpg"/>
          <p:cNvPicPr>
            <a:picLocks noGrp="1" noChangeAspect="1" noChangeArrowheads="1"/>
          </p:cNvPicPr>
          <p:nvPr>
            <p:ph sz="quarter" idx="2"/>
          </p:nvPr>
        </p:nvPicPr>
        <p:blipFill>
          <a:blip r:embed="rId3"/>
          <a:srcRect/>
          <a:stretch>
            <a:fillRect/>
          </a:stretch>
        </p:blipFill>
        <p:spPr bwMode="auto">
          <a:xfrm>
            <a:off x="5105400" y="1143000"/>
            <a:ext cx="3408363" cy="4952999"/>
          </a:xfrm>
          <a:prstGeom prst="rect">
            <a:avLst/>
          </a:prstGeom>
          <a:noFill/>
        </p:spPr>
      </p:pic>
    </p:spTree>
  </p:cSld>
  <p:clrMapOvr>
    <a:masterClrMapping/>
  </p:clrMapOvr>
  <p:transition spd="slow">
    <p:circle/>
    <p:sndAc>
      <p:stSnd>
        <p:snd r:embed="rId2" name="voltage.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0"/>
            <a:ext cx="8610600" cy="6740307"/>
          </a:xfrm>
          <a:prstGeom prst="rect">
            <a:avLst/>
          </a:prstGeom>
          <a:noFill/>
        </p:spPr>
        <p:txBody>
          <a:bodyPr wrap="square" rtlCol="0">
            <a:spAutoFit/>
          </a:bodyPr>
          <a:lstStyle/>
          <a:p>
            <a:pPr lvl="0" fontAlgn="base">
              <a:spcBef>
                <a:spcPct val="0"/>
              </a:spcBef>
              <a:spcAft>
                <a:spcPct val="0"/>
              </a:spcAft>
            </a:pPr>
            <a:r>
              <a:rPr lang="en-US" sz="1100" dirty="0" smtClean="0">
                <a:solidFill>
                  <a:srgbClr val="000000"/>
                </a:solidFill>
                <a:latin typeface="Arial" pitchFamily="34" charset="0"/>
                <a:ea typeface="Times New Roman" pitchFamily="18" charset="0"/>
              </a:rPr>
              <a:t>Technologies that will be used in this lesson include: computer with Internet connection, printer, computer drawing program, and website of Paint Picture &amp; Story.  Students will use computers to view examples of pictures developed with a paint program.  Students will use a computer drawing program to draw a picture related to the story.</a:t>
            </a:r>
            <a:endParaRPr lang="en-US" sz="1100" dirty="0" smtClean="0">
              <a:solidFill>
                <a:srgbClr val="000000"/>
              </a:solidFill>
              <a:latin typeface="Arial" pitchFamily="34" charset="0"/>
            </a:endParaRPr>
          </a:p>
          <a:p>
            <a:pPr lvl="0" eaLnBrk="0" fontAlgn="base" hangingPunct="0">
              <a:spcBef>
                <a:spcPct val="0"/>
              </a:spcBef>
              <a:spcAft>
                <a:spcPct val="0"/>
              </a:spcAft>
              <a:buFontTx/>
              <a:buChar char="•"/>
            </a:pPr>
            <a:r>
              <a:rPr lang="en-US" sz="1100" dirty="0" smtClean="0">
                <a:solidFill>
                  <a:srgbClr val="000000"/>
                </a:solidFill>
                <a:latin typeface="Arial" pitchFamily="34" charset="0"/>
                <a:ea typeface="Times New Roman" pitchFamily="18" charset="0"/>
              </a:rPr>
              <a:t>Identify the domain, Align the standards , Address diversity and Infuse Technology</a:t>
            </a:r>
          </a:p>
          <a:p>
            <a:pPr lvl="0" eaLnBrk="0" fontAlgn="base" hangingPunct="0">
              <a:spcBef>
                <a:spcPct val="0"/>
              </a:spcBef>
              <a:spcAft>
                <a:spcPct val="0"/>
              </a:spcAft>
              <a:buFontTx/>
              <a:buChar char="•"/>
            </a:pPr>
            <a:endParaRPr lang="en-US" sz="1100" dirty="0" smtClean="0">
              <a:solidFill>
                <a:srgbClr val="000000"/>
              </a:solidFill>
              <a:latin typeface="Arial" pitchFamily="34" charset="0"/>
            </a:endParaRPr>
          </a:p>
          <a:p>
            <a:pPr lvl="0" eaLnBrk="0" fontAlgn="base" hangingPunct="0">
              <a:spcBef>
                <a:spcPct val="0"/>
              </a:spcBef>
              <a:spcAft>
                <a:spcPct val="0"/>
              </a:spcAft>
            </a:pPr>
            <a:r>
              <a:rPr lang="en-US" sz="1100" dirty="0" smtClean="0">
                <a:solidFill>
                  <a:srgbClr val="000000"/>
                </a:solidFill>
                <a:latin typeface="Arial" pitchFamily="34" charset="0"/>
              </a:rPr>
              <a:t>Other Activities:  </a:t>
            </a:r>
          </a:p>
          <a:p>
            <a:pPr lvl="0"/>
            <a:r>
              <a:rPr lang="en-US" sz="1100" dirty="0" smtClean="0">
                <a:solidFill>
                  <a:srgbClr val="000000"/>
                </a:solidFill>
                <a:latin typeface="Arial" pitchFamily="34" charset="0"/>
              </a:rPr>
              <a:t>Language:  </a:t>
            </a:r>
            <a:r>
              <a:rPr lang="en-US" sz="1100" dirty="0" smtClean="0">
                <a:solidFill>
                  <a:srgbClr val="000000"/>
                </a:solidFill>
              </a:rPr>
              <a:t>Group A:  The student will write the 2 words that make compound word on a ladybug pattern.  They will create background for the ladybug using a variety of art supplies.  They will write a sentence with each word on their lady bug.  </a:t>
            </a:r>
          </a:p>
          <a:p>
            <a:pPr lvl="0"/>
            <a:r>
              <a:rPr lang="en-US" sz="1100" dirty="0" smtClean="0">
                <a:solidFill>
                  <a:srgbClr val="000000"/>
                </a:solidFill>
              </a:rPr>
              <a:t>Group B:  The students will complete letter L wheel .  </a:t>
            </a:r>
          </a:p>
          <a:p>
            <a:pPr lvl="0"/>
            <a:r>
              <a:rPr lang="en-US" sz="1100" dirty="0" smtClean="0">
                <a:solidFill>
                  <a:srgbClr val="000000"/>
                </a:solidFill>
              </a:rPr>
              <a:t>Group C:  The student write two words that make the compound word on the ladybug pattern.  They will create a background for the ladybug using a variety of art supplies.  They will write two words describing their illustration.  </a:t>
            </a:r>
          </a:p>
          <a:p>
            <a:pPr lvl="0" eaLnBrk="0" fontAlgn="base" hangingPunct="0">
              <a:spcBef>
                <a:spcPct val="0"/>
              </a:spcBef>
              <a:spcAft>
                <a:spcPct val="0"/>
              </a:spcAft>
            </a:pPr>
            <a:endParaRPr lang="en-US" sz="1100" dirty="0" smtClean="0">
              <a:solidFill>
                <a:srgbClr val="000000"/>
              </a:solidFill>
              <a:latin typeface="Arial" pitchFamily="34" charset="0"/>
            </a:endParaRPr>
          </a:p>
          <a:p>
            <a:pPr lvl="0"/>
            <a:r>
              <a:rPr lang="en-US" sz="1100" dirty="0" smtClean="0">
                <a:solidFill>
                  <a:srgbClr val="000000"/>
                </a:solidFill>
                <a:latin typeface="Arial" pitchFamily="34" charset="0"/>
              </a:rPr>
              <a:t>Math:  </a:t>
            </a:r>
            <a:r>
              <a:rPr lang="en-US" sz="1100" dirty="0" smtClean="0">
                <a:solidFill>
                  <a:srgbClr val="000000"/>
                </a:solidFill>
              </a:rPr>
              <a:t>Group A:  The students will create a ladybug clock and practice telling time to the hour and half hour.  They will write one sentence about their favor time of the day.  </a:t>
            </a:r>
          </a:p>
          <a:p>
            <a:pPr lvl="0"/>
            <a:r>
              <a:rPr lang="en-US" sz="1100" dirty="0" smtClean="0">
                <a:solidFill>
                  <a:srgbClr val="000000"/>
                </a:solidFill>
              </a:rPr>
              <a:t>Group B:  The students will create a ladybug clock and practice telling time to the hour and half hour.  They will write one sentence about their favor time of the day.    They will illustrate their writing using a computer drawing template. </a:t>
            </a:r>
          </a:p>
          <a:p>
            <a:pPr lvl="0"/>
            <a:r>
              <a:rPr lang="en-US" sz="1100" dirty="0" smtClean="0">
                <a:solidFill>
                  <a:srgbClr val="000000"/>
                </a:solidFill>
              </a:rPr>
              <a:t>Group C:  The students will create a ladybug clock and practice telling time to the hour and half hour.  They will draw a picture of the grouchy ladybug meeting an animal of their choice.  They will draw a clock and show the time the two animals met.  They will write one sentence about their illustration.  They will share their information with friends.  </a:t>
            </a:r>
          </a:p>
          <a:p>
            <a:pPr lvl="0"/>
            <a:endParaRPr lang="en-US" sz="1100" dirty="0" smtClean="0">
              <a:solidFill>
                <a:srgbClr val="000000"/>
              </a:solidFill>
            </a:endParaRPr>
          </a:p>
          <a:p>
            <a:pPr lvl="0"/>
            <a:r>
              <a:rPr lang="en-US" sz="1100" dirty="0" smtClean="0">
                <a:solidFill>
                  <a:srgbClr val="000000"/>
                </a:solidFill>
              </a:rPr>
              <a:t>Science:  Group A:  Students will explore the life cycle of the ladybug.  Students will create ladybug sequence cards and put the cards in order based upon the lifecycle of the ladybug.  </a:t>
            </a:r>
          </a:p>
          <a:p>
            <a:pPr lvl="0"/>
            <a:r>
              <a:rPr lang="en-US" sz="1100" dirty="0" smtClean="0">
                <a:solidFill>
                  <a:srgbClr val="000000"/>
                </a:solidFill>
              </a:rPr>
              <a:t>Group B:  Students will create a part of the ladybug matchbox activities.</a:t>
            </a:r>
          </a:p>
          <a:p>
            <a:pPr lvl="0"/>
            <a:r>
              <a:rPr lang="en-US" sz="1100" dirty="0" smtClean="0">
                <a:solidFill>
                  <a:srgbClr val="000000"/>
                </a:solidFill>
              </a:rPr>
              <a:t>Group C:  Student will create a web quest on the lifecycle of the ladybug. </a:t>
            </a:r>
          </a:p>
          <a:p>
            <a:pPr lvl="0"/>
            <a:r>
              <a:rPr lang="en-US" sz="1100" dirty="0" smtClean="0">
                <a:solidFill>
                  <a:srgbClr val="000000"/>
                </a:solidFill>
              </a:rPr>
              <a:t>Group D:  Students will create a life cycle wheel book. </a:t>
            </a:r>
          </a:p>
          <a:p>
            <a:pPr lvl="0"/>
            <a:r>
              <a:rPr lang="en-US" sz="1100" dirty="0" smtClean="0">
                <a:solidFill>
                  <a:srgbClr val="000000"/>
                </a:solidFill>
              </a:rPr>
              <a:t>Group E:  The students will create an animal card.  </a:t>
            </a:r>
          </a:p>
          <a:p>
            <a:pPr lvl="0"/>
            <a:endParaRPr lang="en-US" sz="1100" dirty="0" smtClean="0">
              <a:solidFill>
                <a:srgbClr val="000000"/>
              </a:solidFill>
            </a:endParaRPr>
          </a:p>
          <a:p>
            <a:pPr lvl="0"/>
            <a:r>
              <a:rPr lang="en-US" sz="1100" dirty="0" smtClean="0">
                <a:solidFill>
                  <a:srgbClr val="000000"/>
                </a:solidFill>
              </a:rPr>
              <a:t>Social Skills/Art:  Group A: The students will make a ladybug with various art supplies.  We will take a picture of the students displaying their grouches face.  The student will write one word that describes them when they are grouchy. </a:t>
            </a:r>
          </a:p>
          <a:p>
            <a:pPr lvl="0"/>
            <a:r>
              <a:rPr lang="en-US" sz="1100" dirty="0" smtClean="0">
                <a:solidFill>
                  <a:srgbClr val="000000"/>
                </a:solidFill>
              </a:rPr>
              <a:t>Group B: The students should make a diorama of a scene from the story. The</a:t>
            </a:r>
          </a:p>
          <a:p>
            <a:r>
              <a:rPr lang="en-US" sz="1100" dirty="0" smtClean="0">
                <a:solidFill>
                  <a:srgbClr val="000000"/>
                </a:solidFill>
              </a:rPr>
              <a:t>           scene should be one of the ladybug meeting one of the 13 animals. The</a:t>
            </a:r>
          </a:p>
          <a:p>
            <a:r>
              <a:rPr lang="en-US" sz="1100" dirty="0" smtClean="0">
                <a:solidFill>
                  <a:srgbClr val="000000"/>
                </a:solidFill>
              </a:rPr>
              <a:t>          student should also cover the shoebox with vocabulary words from the</a:t>
            </a:r>
          </a:p>
          <a:p>
            <a:r>
              <a:rPr lang="en-US" sz="1100" dirty="0" smtClean="0">
                <a:solidFill>
                  <a:srgbClr val="000000"/>
                </a:solidFill>
              </a:rPr>
              <a:t>          story and construction paper to cover any advertisements.</a:t>
            </a:r>
          </a:p>
          <a:p>
            <a:r>
              <a:rPr lang="en-US" sz="1100" dirty="0" smtClean="0">
                <a:solidFill>
                  <a:srgbClr val="000000"/>
                </a:solidFill>
              </a:rPr>
              <a:t>Group C</a:t>
            </a:r>
            <a:r>
              <a:rPr lang="en-US" sz="1100" b="1" dirty="0" smtClean="0">
                <a:solidFill>
                  <a:srgbClr val="000000"/>
                </a:solidFill>
              </a:rPr>
              <a:t>:  </a:t>
            </a:r>
            <a:r>
              <a:rPr lang="en-US" sz="1100" dirty="0" smtClean="0">
                <a:solidFill>
                  <a:srgbClr val="000000"/>
                </a:solidFill>
              </a:rPr>
              <a:t>Children can be assigned pages of the story to illustrate. </a:t>
            </a:r>
          </a:p>
          <a:p>
            <a:pPr lvl="0" eaLnBrk="0" fontAlgn="base" hangingPunct="0">
              <a:spcBef>
                <a:spcPct val="0"/>
              </a:spcBef>
              <a:spcAft>
                <a:spcPct val="0"/>
              </a:spcAft>
            </a:pPr>
            <a:endParaRPr lang="en-US" sz="1100" dirty="0" smtClean="0">
              <a:solidFill>
                <a:srgbClr val="000000"/>
              </a:solidFill>
              <a:latin typeface="Arial" pitchFamily="34" charset="0"/>
            </a:endParaRPr>
          </a:p>
          <a:p>
            <a:pPr lvl="0" eaLnBrk="0" fontAlgn="base" hangingPunct="0">
              <a:spcBef>
                <a:spcPct val="0"/>
              </a:spcBef>
              <a:spcAft>
                <a:spcPct val="0"/>
              </a:spcAft>
              <a:buFontTx/>
              <a:buChar char="•"/>
            </a:pPr>
            <a:endParaRPr lang="en-US" sz="1100" dirty="0" smtClean="0">
              <a:solidFill>
                <a:srgbClr val="000000"/>
              </a:solidFill>
              <a:latin typeface="Arial" pitchFamily="34" charset="0"/>
            </a:endParaRPr>
          </a:p>
          <a:p>
            <a:pPr lvl="0" eaLnBrk="0" fontAlgn="base" hangingPunct="0">
              <a:spcBef>
                <a:spcPct val="0"/>
              </a:spcBef>
              <a:spcAft>
                <a:spcPct val="0"/>
              </a:spcAft>
              <a:buFontTx/>
              <a:buChar char="•"/>
            </a:pPr>
            <a:endParaRPr lang="en-US" sz="1100" dirty="0" smtClean="0">
              <a:solidFill>
                <a:srgbClr val="000000"/>
              </a:solidFill>
              <a:latin typeface="Arial" pitchFamily="34" charset="0"/>
            </a:endParaRPr>
          </a:p>
          <a:p>
            <a:pPr lvl="0" eaLnBrk="0" fontAlgn="base" hangingPunct="0">
              <a:spcBef>
                <a:spcPct val="0"/>
              </a:spcBef>
              <a:spcAft>
                <a:spcPct val="0"/>
              </a:spcAft>
              <a:buFontTx/>
              <a:buChar char="•"/>
            </a:pPr>
            <a:endParaRPr lang="en-US" sz="1100" dirty="0" smtClean="0">
              <a:solidFill>
                <a:srgbClr val="000000"/>
              </a:solidFill>
              <a:latin typeface="Arial" pitchFamily="34" charset="0"/>
            </a:endParaRPr>
          </a:p>
        </p:txBody>
      </p:sp>
    </p:spTree>
  </p:cSld>
  <p:clrMapOvr>
    <a:masterClrMapping/>
  </p:clrMapOvr>
  <p:transition spd="slow">
    <p:diamond/>
    <p:sndAc>
      <p:stSnd>
        <p:snd r:embed="rId3" name="type.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The Grouchy Ladybug Lesson Plan</a:t>
            </a:r>
            <a:endParaRPr lang="en-US" dirty="0"/>
          </a:p>
        </p:txBody>
      </p:sp>
      <p:graphicFrame>
        <p:nvGraphicFramePr>
          <p:cNvPr id="4" name="Content Placeholder 3"/>
          <p:cNvGraphicFramePr>
            <a:graphicFrameLocks noGrp="1"/>
          </p:cNvGraphicFramePr>
          <p:nvPr>
            <p:ph sz="quarter" idx="1"/>
          </p:nvPr>
        </p:nvGraphicFramePr>
        <p:xfrm>
          <a:off x="612775" y="1143000"/>
          <a:ext cx="8153400" cy="4572000"/>
        </p:xfrm>
        <a:graphic>
          <a:graphicData uri="http://schemas.openxmlformats.org/drawingml/2006/table">
            <a:tbl>
              <a:tblPr firstRow="1" bandRow="1">
                <a:tableStyleId>{5C22544A-7EE6-4342-B048-85BDC9FD1C3A}</a:tableStyleId>
              </a:tblPr>
              <a:tblGrid>
                <a:gridCol w="2038350"/>
                <a:gridCol w="2606675"/>
                <a:gridCol w="1470025"/>
                <a:gridCol w="2038350"/>
              </a:tblGrid>
              <a:tr h="533400">
                <a:tc>
                  <a:txBody>
                    <a:bodyPr/>
                    <a:lstStyle/>
                    <a:p>
                      <a:r>
                        <a:rPr lang="en-US" dirty="0" smtClean="0"/>
                        <a:t>Name</a:t>
                      </a:r>
                      <a:endParaRPr lang="en-US" dirty="0"/>
                    </a:p>
                  </a:txBody>
                  <a:tcPr/>
                </a:tc>
                <a:tc>
                  <a:txBody>
                    <a:bodyPr/>
                    <a:lstStyle/>
                    <a:p>
                      <a:r>
                        <a:rPr lang="en-US" dirty="0" smtClean="0"/>
                        <a:t>Name of Unit:  Technology</a:t>
                      </a:r>
                      <a:r>
                        <a:rPr lang="en-US" baseline="0" dirty="0" smtClean="0"/>
                        <a:t> </a:t>
                      </a:r>
                      <a:endParaRPr lang="en-US" dirty="0"/>
                    </a:p>
                  </a:txBody>
                  <a:tcPr/>
                </a:tc>
                <a:tc>
                  <a:txBody>
                    <a:bodyPr/>
                    <a:lstStyle/>
                    <a:p>
                      <a:r>
                        <a:rPr lang="en-US" dirty="0" smtClean="0"/>
                        <a:t>Date:  </a:t>
                      </a:r>
                      <a:r>
                        <a:rPr lang="en-US" baseline="0" dirty="0" smtClean="0"/>
                        <a:t> 6-30-10</a:t>
                      </a:r>
                      <a:endParaRPr lang="en-US" dirty="0"/>
                    </a:p>
                  </a:txBody>
                  <a:tcPr/>
                </a:tc>
                <a:tc>
                  <a:txBody>
                    <a:bodyPr/>
                    <a:lstStyle/>
                    <a:p>
                      <a:r>
                        <a:rPr lang="en-US" dirty="0" smtClean="0"/>
                        <a:t>Grade Level:</a:t>
                      </a:r>
                      <a:r>
                        <a:rPr lang="en-US" baseline="0" dirty="0" smtClean="0"/>
                        <a:t>  1</a:t>
                      </a:r>
                      <a:r>
                        <a:rPr lang="en-US" baseline="30000" dirty="0" smtClean="0"/>
                        <a:t>st</a:t>
                      </a:r>
                      <a:r>
                        <a:rPr lang="en-US" baseline="0" dirty="0" smtClean="0"/>
                        <a:t> </a:t>
                      </a:r>
                      <a:endParaRPr lang="en-US" dirty="0"/>
                    </a:p>
                  </a:txBody>
                  <a:tcPr/>
                </a:tc>
              </a:tr>
              <a:tr h="304800">
                <a:tc>
                  <a:txBody>
                    <a:bodyPr/>
                    <a:lstStyle/>
                    <a:p>
                      <a:r>
                        <a:rPr lang="en-US" dirty="0" smtClean="0">
                          <a:solidFill>
                            <a:srgbClr val="000000"/>
                          </a:solidFill>
                        </a:rPr>
                        <a:t>Objective</a:t>
                      </a:r>
                      <a:r>
                        <a:rPr lang="en-US" baseline="0" dirty="0" smtClean="0">
                          <a:solidFill>
                            <a:srgbClr val="000000"/>
                          </a:solidFill>
                        </a:rPr>
                        <a:t> </a:t>
                      </a:r>
                      <a:endParaRPr lang="en-US" dirty="0">
                        <a:solidFill>
                          <a:srgbClr val="000000"/>
                        </a:solidFill>
                      </a:endParaRPr>
                    </a:p>
                  </a:txBody>
                  <a:tcPr/>
                </a:tc>
                <a:tc>
                  <a:txBody>
                    <a:bodyPr/>
                    <a:lstStyle/>
                    <a:p>
                      <a:r>
                        <a:rPr lang="en-US" dirty="0" smtClean="0">
                          <a:solidFill>
                            <a:srgbClr val="000000"/>
                          </a:solidFill>
                        </a:rPr>
                        <a:t>Procedure</a:t>
                      </a:r>
                      <a:endParaRPr lang="en-US" dirty="0">
                        <a:solidFill>
                          <a:srgbClr val="000000"/>
                        </a:solidFill>
                      </a:endParaRPr>
                    </a:p>
                  </a:txBody>
                  <a:tcPr/>
                </a:tc>
                <a:tc>
                  <a:txBody>
                    <a:bodyPr/>
                    <a:lstStyle/>
                    <a:p>
                      <a:r>
                        <a:rPr lang="en-US" dirty="0" smtClean="0">
                          <a:solidFill>
                            <a:srgbClr val="000000"/>
                          </a:solidFill>
                        </a:rPr>
                        <a:t>Materials</a:t>
                      </a:r>
                      <a:endParaRPr lang="en-US" dirty="0">
                        <a:solidFill>
                          <a:srgbClr val="000000"/>
                        </a:solidFill>
                      </a:endParaRPr>
                    </a:p>
                  </a:txBody>
                  <a:tcPr/>
                </a:tc>
                <a:tc>
                  <a:txBody>
                    <a:bodyPr/>
                    <a:lstStyle/>
                    <a:p>
                      <a:r>
                        <a:rPr lang="en-US" dirty="0" smtClean="0">
                          <a:solidFill>
                            <a:srgbClr val="000000"/>
                          </a:solidFill>
                        </a:rPr>
                        <a:t>Evaluation</a:t>
                      </a:r>
                      <a:endParaRPr lang="en-US" dirty="0">
                        <a:solidFill>
                          <a:srgbClr val="000000"/>
                        </a:solidFill>
                      </a:endParaRPr>
                    </a:p>
                  </a:txBody>
                  <a:tcPr/>
                </a:tc>
              </a:tr>
              <a:tr h="304800">
                <a:tc>
                  <a:txBody>
                    <a:bodyPr/>
                    <a:lstStyle/>
                    <a:p>
                      <a:r>
                        <a:rPr kumimoji="0" lang="en-US" sz="1200" kern="1200" dirty="0" smtClean="0">
                          <a:solidFill>
                            <a:srgbClr val="000000"/>
                          </a:solidFill>
                          <a:latin typeface="+mn-lt"/>
                          <a:ea typeface="+mn-ea"/>
                          <a:cs typeface="+mn-cs"/>
                        </a:rPr>
                        <a:t>The primary learning outcomes to be achieved with this lesson include: </a:t>
                      </a:r>
                      <a:br>
                        <a:rPr kumimoji="0" lang="en-US" sz="1200" kern="1200" dirty="0" smtClean="0">
                          <a:solidFill>
                            <a:srgbClr val="000000"/>
                          </a:solidFill>
                          <a:latin typeface="+mn-lt"/>
                          <a:ea typeface="+mn-ea"/>
                          <a:cs typeface="+mn-cs"/>
                        </a:rPr>
                      </a:br>
                      <a:r>
                        <a:rPr kumimoji="0" lang="en-US" sz="1200" kern="1200" dirty="0" smtClean="0">
                          <a:solidFill>
                            <a:srgbClr val="000000"/>
                          </a:solidFill>
                          <a:latin typeface="+mn-lt"/>
                          <a:ea typeface="+mn-ea"/>
                          <a:cs typeface="+mn-cs"/>
                        </a:rPr>
                        <a:t>A. Student will be able to use the mouse while operating the computer. </a:t>
                      </a:r>
                      <a:br>
                        <a:rPr kumimoji="0" lang="en-US" sz="1200" kern="1200" dirty="0" smtClean="0">
                          <a:solidFill>
                            <a:srgbClr val="000000"/>
                          </a:solidFill>
                          <a:latin typeface="+mn-lt"/>
                          <a:ea typeface="+mn-ea"/>
                          <a:cs typeface="+mn-cs"/>
                        </a:rPr>
                      </a:br>
                      <a:r>
                        <a:rPr kumimoji="0" lang="en-US" sz="1200" kern="1200" dirty="0" smtClean="0">
                          <a:solidFill>
                            <a:srgbClr val="000000"/>
                          </a:solidFill>
                          <a:latin typeface="+mn-lt"/>
                          <a:ea typeface="+mn-ea"/>
                          <a:cs typeface="+mn-cs"/>
                        </a:rPr>
                        <a:t>B. Student will be able to develop a picture using a drawing program on the computer.</a:t>
                      </a:r>
                    </a:p>
                    <a:p>
                      <a:r>
                        <a:rPr kumimoji="0" lang="en-US" sz="1200" kern="1200" dirty="0" smtClean="0">
                          <a:solidFill>
                            <a:srgbClr val="000000"/>
                          </a:solidFill>
                          <a:latin typeface="+mn-lt"/>
                          <a:ea typeface="+mn-ea"/>
                          <a:cs typeface="+mn-cs"/>
                        </a:rPr>
                        <a:t> </a:t>
                      </a:r>
                    </a:p>
                    <a:p>
                      <a:endParaRPr lang="en-US" dirty="0"/>
                    </a:p>
                  </a:txBody>
                  <a:tcPr/>
                </a:tc>
                <a:tc>
                  <a:txBody>
                    <a:bodyPr/>
                    <a:lstStyle/>
                    <a:p>
                      <a:r>
                        <a:rPr kumimoji="0" lang="en-US" sz="1000" kern="1200" dirty="0" smtClean="0">
                          <a:solidFill>
                            <a:srgbClr val="000000"/>
                          </a:solidFill>
                          <a:latin typeface="+mn-lt"/>
                          <a:ea typeface="+mn-ea"/>
                          <a:cs typeface="+mn-cs"/>
                        </a:rPr>
                        <a:t>Anticipatory Set:  How many of you know people who are grouchy? They aren't very nice are they?</a:t>
                      </a:r>
                    </a:p>
                    <a:p>
                      <a:r>
                        <a:rPr kumimoji="0" lang="en-US" sz="1000" kern="1200" dirty="0" smtClean="0">
                          <a:solidFill>
                            <a:srgbClr val="000000"/>
                          </a:solidFill>
                          <a:latin typeface="+mn-lt"/>
                          <a:ea typeface="+mn-ea"/>
                          <a:cs typeface="+mn-cs"/>
                        </a:rPr>
                        <a:t> </a:t>
                      </a:r>
                    </a:p>
                    <a:p>
                      <a:r>
                        <a:rPr kumimoji="0" lang="en-US" sz="1000" kern="1200" dirty="0" smtClean="0">
                          <a:solidFill>
                            <a:srgbClr val="000000"/>
                          </a:solidFill>
                          <a:latin typeface="+mn-lt"/>
                          <a:ea typeface="+mn-ea"/>
                          <a:cs typeface="+mn-cs"/>
                        </a:rPr>
                        <a:t>Introduction:  </a:t>
                      </a:r>
                      <a:r>
                        <a:rPr kumimoji="0" lang="en-US" sz="1000" i="1" kern="1200" dirty="0" smtClean="0">
                          <a:solidFill>
                            <a:srgbClr val="000000"/>
                          </a:solidFill>
                          <a:latin typeface="+mn-lt"/>
                          <a:ea typeface="+mn-ea"/>
                          <a:cs typeface="+mn-cs"/>
                        </a:rPr>
                        <a:t>The Grouchy Ladybug </a:t>
                      </a:r>
                      <a:r>
                        <a:rPr kumimoji="0" lang="en-US" sz="1000" kern="1200" dirty="0" smtClean="0">
                          <a:solidFill>
                            <a:srgbClr val="000000"/>
                          </a:solidFill>
                          <a:latin typeface="+mn-lt"/>
                          <a:ea typeface="+mn-ea"/>
                          <a:cs typeface="+mn-cs"/>
                        </a:rPr>
                        <a:t>will show us why it is important to be nice to others. Explain to students that while reading this book, maybe they could find some ladybugs and the other animals mentioned outside their own home. In addition, the book will be helpful when we later learn to tell time.</a:t>
                      </a:r>
                    </a:p>
                    <a:p>
                      <a:r>
                        <a:rPr kumimoji="0" lang="en-US" sz="1000" kern="1200" dirty="0" smtClean="0">
                          <a:solidFill>
                            <a:srgbClr val="000000"/>
                          </a:solidFill>
                          <a:latin typeface="+mn-lt"/>
                          <a:ea typeface="+mn-ea"/>
                          <a:cs typeface="+mn-cs"/>
                        </a:rPr>
                        <a:t> </a:t>
                      </a:r>
                    </a:p>
                    <a:p>
                      <a:r>
                        <a:rPr kumimoji="0" lang="en-US" sz="1000" kern="1200" dirty="0" smtClean="0">
                          <a:solidFill>
                            <a:srgbClr val="000000"/>
                          </a:solidFill>
                          <a:latin typeface="+mn-lt"/>
                          <a:ea typeface="+mn-ea"/>
                          <a:cs typeface="+mn-cs"/>
                        </a:rPr>
                        <a:t>Modeling:  The teacher will explain the process to the students, demonstrate how to find the link and complete the project as well as show the students a finish process.  </a:t>
                      </a:r>
                    </a:p>
                    <a:p>
                      <a:r>
                        <a:rPr kumimoji="0" lang="en-US" sz="1000" b="1" kern="1200" dirty="0" smtClean="0">
                          <a:solidFill>
                            <a:srgbClr val="000000"/>
                          </a:solidFill>
                          <a:latin typeface="+mn-lt"/>
                          <a:ea typeface="+mn-ea"/>
                          <a:cs typeface="+mn-cs"/>
                        </a:rPr>
                        <a:t>Guided Practice: </a:t>
                      </a:r>
                      <a:r>
                        <a:rPr kumimoji="0" lang="en-US" sz="1000" kern="1200" dirty="0" smtClean="0">
                          <a:solidFill>
                            <a:srgbClr val="000000"/>
                          </a:solidFill>
                          <a:latin typeface="+mn-lt"/>
                          <a:ea typeface="+mn-ea"/>
                          <a:cs typeface="+mn-cs"/>
                        </a:rPr>
                        <a:t>Assist students to open the drawing program and demonstrate how to use some of the drawing tools.  Allow students to have some exploration time with the drawing program and teacher will assist when needed.</a:t>
                      </a:r>
                    </a:p>
                    <a:p>
                      <a:endParaRPr lang="en-US" dirty="0"/>
                    </a:p>
                  </a:txBody>
                  <a:tcPr/>
                </a:tc>
                <a:tc>
                  <a:txBody>
                    <a:bodyPr/>
                    <a:lstStyle/>
                    <a:p>
                      <a:r>
                        <a:rPr kumimoji="0" lang="en-US" sz="1800" kern="1200" dirty="0" smtClean="0">
                          <a:solidFill>
                            <a:schemeClr val="dk1"/>
                          </a:solidFill>
                          <a:latin typeface="+mn-lt"/>
                          <a:ea typeface="+mn-ea"/>
                          <a:cs typeface="+mn-cs"/>
                        </a:rPr>
                        <a:t> </a:t>
                      </a:r>
                      <a:r>
                        <a:rPr kumimoji="0" lang="en-US" sz="1100" kern="1200" dirty="0" smtClean="0">
                          <a:solidFill>
                            <a:srgbClr val="000000"/>
                          </a:solidFill>
                          <a:latin typeface="+mn-lt"/>
                          <a:ea typeface="+mn-ea"/>
                          <a:cs typeface="+mn-cs"/>
                        </a:rPr>
                        <a:t>  1. Book: Carle, E. (1977). </a:t>
                      </a:r>
                      <a:r>
                        <a:rPr kumimoji="0" lang="en-US" sz="1100" i="1" kern="1200" dirty="0" smtClean="0">
                          <a:solidFill>
                            <a:srgbClr val="000000"/>
                          </a:solidFill>
                          <a:latin typeface="+mn-lt"/>
                          <a:ea typeface="+mn-ea"/>
                          <a:cs typeface="+mn-cs"/>
                        </a:rPr>
                        <a:t>The grouchy ladybug</a:t>
                      </a:r>
                      <a:r>
                        <a:rPr kumimoji="0" lang="en-US" sz="1100" kern="1200" dirty="0" smtClean="0">
                          <a:solidFill>
                            <a:srgbClr val="000000"/>
                          </a:solidFill>
                          <a:latin typeface="+mn-lt"/>
                          <a:ea typeface="+mn-ea"/>
                          <a:cs typeface="+mn-cs"/>
                        </a:rPr>
                        <a:t>. New York: Thomas Y. Crowell.</a:t>
                      </a:r>
                      <a:br>
                        <a:rPr kumimoji="0" lang="en-US" sz="1100" kern="1200" dirty="0" smtClean="0">
                          <a:solidFill>
                            <a:srgbClr val="000000"/>
                          </a:solidFill>
                          <a:latin typeface="+mn-lt"/>
                          <a:ea typeface="+mn-ea"/>
                          <a:cs typeface="+mn-cs"/>
                        </a:rPr>
                      </a:br>
                      <a:r>
                        <a:rPr kumimoji="0" lang="en-US" sz="1100" kern="1200" dirty="0" smtClean="0">
                          <a:solidFill>
                            <a:srgbClr val="000000"/>
                          </a:solidFill>
                          <a:latin typeface="+mn-lt"/>
                          <a:ea typeface="+mn-ea"/>
                          <a:cs typeface="+mn-cs"/>
                        </a:rPr>
                        <a:t>   2. Computer with Internet connection </a:t>
                      </a:r>
                      <a:br>
                        <a:rPr kumimoji="0" lang="en-US" sz="1100" kern="1200" dirty="0" smtClean="0">
                          <a:solidFill>
                            <a:srgbClr val="000000"/>
                          </a:solidFill>
                          <a:latin typeface="+mn-lt"/>
                          <a:ea typeface="+mn-ea"/>
                          <a:cs typeface="+mn-cs"/>
                        </a:rPr>
                      </a:br>
                      <a:r>
                        <a:rPr kumimoji="0" lang="en-US" sz="1100" kern="1200" dirty="0" smtClean="0">
                          <a:solidFill>
                            <a:srgbClr val="000000"/>
                          </a:solidFill>
                          <a:latin typeface="+mn-lt"/>
                          <a:ea typeface="+mn-ea"/>
                          <a:cs typeface="+mn-cs"/>
                        </a:rPr>
                        <a:t>   3. Computer drawing program </a:t>
                      </a:r>
                      <a:br>
                        <a:rPr kumimoji="0" lang="en-US" sz="1100" kern="1200" dirty="0" smtClean="0">
                          <a:solidFill>
                            <a:srgbClr val="000000"/>
                          </a:solidFill>
                          <a:latin typeface="+mn-lt"/>
                          <a:ea typeface="+mn-ea"/>
                          <a:cs typeface="+mn-cs"/>
                        </a:rPr>
                      </a:br>
                      <a:r>
                        <a:rPr kumimoji="0" lang="en-US" sz="1100" kern="1200" dirty="0" smtClean="0">
                          <a:solidFill>
                            <a:srgbClr val="000000"/>
                          </a:solidFill>
                          <a:latin typeface="+mn-lt"/>
                          <a:ea typeface="+mn-ea"/>
                          <a:cs typeface="+mn-cs"/>
                        </a:rPr>
                        <a:t>   4. Printer </a:t>
                      </a:r>
                      <a:br>
                        <a:rPr kumimoji="0" lang="en-US" sz="1100" kern="1200" dirty="0" smtClean="0">
                          <a:solidFill>
                            <a:srgbClr val="000000"/>
                          </a:solidFill>
                          <a:latin typeface="+mn-lt"/>
                          <a:ea typeface="+mn-ea"/>
                          <a:cs typeface="+mn-cs"/>
                        </a:rPr>
                      </a:br>
                      <a:r>
                        <a:rPr kumimoji="0" lang="en-US" sz="1100" kern="1200" dirty="0" smtClean="0">
                          <a:solidFill>
                            <a:srgbClr val="000000"/>
                          </a:solidFill>
                          <a:latin typeface="+mn-lt"/>
                          <a:ea typeface="+mn-ea"/>
                          <a:cs typeface="+mn-cs"/>
                        </a:rPr>
                        <a:t>   5. Disks (one for each student’s picture) </a:t>
                      </a:r>
                      <a:br>
                        <a:rPr kumimoji="0" lang="en-US" sz="1100" kern="1200" dirty="0" smtClean="0">
                          <a:solidFill>
                            <a:srgbClr val="000000"/>
                          </a:solidFill>
                          <a:latin typeface="+mn-lt"/>
                          <a:ea typeface="+mn-ea"/>
                          <a:cs typeface="+mn-cs"/>
                        </a:rPr>
                      </a:br>
                      <a:r>
                        <a:rPr kumimoji="0" lang="en-US" sz="1100" kern="1200" dirty="0" smtClean="0">
                          <a:solidFill>
                            <a:srgbClr val="000000"/>
                          </a:solidFill>
                          <a:latin typeface="+mn-lt"/>
                          <a:ea typeface="+mn-ea"/>
                          <a:cs typeface="+mn-cs"/>
                        </a:rPr>
                        <a:t>   6. Pencil and paper (to make notes for lesson plan assessment and reflections) </a:t>
                      </a:r>
                      <a:br>
                        <a:rPr kumimoji="0" lang="en-US" sz="1100" kern="1200" dirty="0" smtClean="0">
                          <a:solidFill>
                            <a:srgbClr val="000000"/>
                          </a:solidFill>
                          <a:latin typeface="+mn-lt"/>
                          <a:ea typeface="+mn-ea"/>
                          <a:cs typeface="+mn-cs"/>
                        </a:rPr>
                      </a:br>
                      <a:r>
                        <a:rPr kumimoji="0" lang="en-US" sz="1100" kern="1200" dirty="0" smtClean="0">
                          <a:solidFill>
                            <a:srgbClr val="000000"/>
                          </a:solidFill>
                          <a:latin typeface="+mn-lt"/>
                          <a:ea typeface="+mn-ea"/>
                          <a:cs typeface="+mn-cs"/>
                        </a:rPr>
                        <a:t>   7. http://www.valdosta.edu/~djudd/paintlesson.html</a:t>
                      </a:r>
                      <a:endParaRPr lang="en-US" sz="1100" dirty="0">
                        <a:solidFill>
                          <a:srgbClr val="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dirty="0" smtClean="0">
                          <a:solidFill>
                            <a:srgbClr val="000000"/>
                          </a:solidFill>
                          <a:latin typeface="+mn-lt"/>
                          <a:ea typeface="+mn-ea"/>
                          <a:cs typeface="+mn-cs"/>
                        </a:rPr>
                        <a:t>Student will be assessed by the development of a picture using the drawing program. </a:t>
                      </a:r>
                      <a:br>
                        <a:rPr kumimoji="0" lang="en-US" sz="1200" kern="1200" dirty="0" smtClean="0">
                          <a:solidFill>
                            <a:srgbClr val="000000"/>
                          </a:solidFill>
                          <a:latin typeface="+mn-lt"/>
                          <a:ea typeface="+mn-ea"/>
                          <a:cs typeface="+mn-cs"/>
                        </a:rPr>
                      </a:br>
                      <a:r>
                        <a:rPr kumimoji="0" lang="en-US" sz="1200" b="1" kern="1200" dirty="0" smtClean="0">
                          <a:solidFill>
                            <a:srgbClr val="000000"/>
                          </a:solidFill>
                          <a:latin typeface="+mn-lt"/>
                          <a:ea typeface="+mn-ea"/>
                          <a:cs typeface="+mn-cs"/>
                        </a:rPr>
                        <a:t>Satisfactory: </a:t>
                      </a:r>
                      <a:r>
                        <a:rPr kumimoji="0" lang="en-US" sz="1200" kern="1200" dirty="0" smtClean="0">
                          <a:solidFill>
                            <a:srgbClr val="000000"/>
                          </a:solidFill>
                          <a:latin typeface="+mn-lt"/>
                          <a:ea typeface="+mn-ea"/>
                          <a:cs typeface="+mn-cs"/>
                        </a:rPr>
                        <a:t>Student is able to develop a picture through the use of the drawing program. </a:t>
                      </a:r>
                      <a:br>
                        <a:rPr kumimoji="0" lang="en-US" sz="1200" kern="1200" dirty="0" smtClean="0">
                          <a:solidFill>
                            <a:srgbClr val="000000"/>
                          </a:solidFill>
                          <a:latin typeface="+mn-lt"/>
                          <a:ea typeface="+mn-ea"/>
                          <a:cs typeface="+mn-cs"/>
                        </a:rPr>
                      </a:br>
                      <a:r>
                        <a:rPr kumimoji="0" lang="en-US" sz="1200" b="1" kern="1200" dirty="0" smtClean="0">
                          <a:solidFill>
                            <a:srgbClr val="000000"/>
                          </a:solidFill>
                          <a:latin typeface="+mn-lt"/>
                          <a:ea typeface="+mn-ea"/>
                          <a:cs typeface="+mn-cs"/>
                        </a:rPr>
                        <a:t>Needs Improvement:</a:t>
                      </a:r>
                      <a:r>
                        <a:rPr kumimoji="0" lang="en-US" sz="1200" kern="1200" dirty="0" smtClean="0">
                          <a:solidFill>
                            <a:srgbClr val="000000"/>
                          </a:solidFill>
                          <a:latin typeface="+mn-lt"/>
                          <a:ea typeface="+mn-ea"/>
                          <a:cs typeface="+mn-cs"/>
                        </a:rPr>
                        <a:t> Student is not able to develop a picture through the use of the drawing program. </a:t>
                      </a:r>
                    </a:p>
                    <a:p>
                      <a:endParaRPr lang="en-US" sz="1200" dirty="0">
                        <a:solidFill>
                          <a:srgbClr val="000000"/>
                        </a:solidFill>
                      </a:endParaRPr>
                    </a:p>
                  </a:txBody>
                  <a:tcPr/>
                </a:tc>
              </a:tr>
            </a:tbl>
          </a:graphicData>
        </a:graphic>
      </p:graphicFrame>
    </p:spTree>
  </p:cSld>
  <p:clrMapOvr>
    <a:masterClrMapping/>
  </p:clrMapOvr>
  <p:transition spd="slow">
    <p:split orient="vert" dir="in"/>
    <p:sndAc>
      <p:stSnd>
        <p:snd r:embed="rId2" name="wind.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152400"/>
          <a:ext cx="8153400" cy="6324600"/>
        </p:xfrm>
        <a:graphic>
          <a:graphicData uri="http://schemas.openxmlformats.org/drawingml/2006/table">
            <a:tbl>
              <a:tblPr firstRow="1" bandRow="1">
                <a:tableStyleId>{5C22544A-7EE6-4342-B048-85BDC9FD1C3A}</a:tableStyleId>
              </a:tblPr>
              <a:tblGrid>
                <a:gridCol w="2038350"/>
                <a:gridCol w="2038350"/>
                <a:gridCol w="2038350"/>
                <a:gridCol w="2038350"/>
              </a:tblGrid>
              <a:tr h="339320">
                <a:tc>
                  <a:txBody>
                    <a:bodyPr/>
                    <a:lstStyle/>
                    <a:p>
                      <a:r>
                        <a:rPr lang="en-US" dirty="0" smtClean="0"/>
                        <a:t>Procedures</a:t>
                      </a:r>
                      <a:r>
                        <a:rPr lang="en-US" baseline="0" dirty="0" smtClean="0"/>
                        <a:t> Cont...</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5528080">
                <a:tc>
                  <a:txBody>
                    <a:bodyPr/>
                    <a:lstStyle/>
                    <a:p>
                      <a:r>
                        <a:rPr kumimoji="0" lang="en-US" sz="1100" b="1" kern="1200" dirty="0" smtClean="0">
                          <a:solidFill>
                            <a:srgbClr val="000000"/>
                          </a:solidFill>
                          <a:latin typeface="+mn-lt"/>
                          <a:ea typeface="+mn-ea"/>
                          <a:cs typeface="+mn-cs"/>
                        </a:rPr>
                        <a:t>Independent Practice:</a:t>
                      </a:r>
                      <a:r>
                        <a:rPr kumimoji="0" lang="en-US" sz="1100" kern="1200" dirty="0" smtClean="0">
                          <a:solidFill>
                            <a:srgbClr val="000000"/>
                          </a:solidFill>
                          <a:latin typeface="+mn-lt"/>
                          <a:ea typeface="+mn-ea"/>
                          <a:cs typeface="+mn-cs"/>
                        </a:rPr>
                        <a:t> </a:t>
                      </a:r>
                    </a:p>
                    <a:p>
                      <a:r>
                        <a:rPr kumimoji="0" lang="en-US" sz="1100" kern="1200" dirty="0" smtClean="0">
                          <a:solidFill>
                            <a:srgbClr val="000000"/>
                          </a:solidFill>
                          <a:latin typeface="+mn-lt"/>
                          <a:ea typeface="+mn-ea"/>
                          <a:cs typeface="+mn-cs"/>
                        </a:rPr>
                        <a:t>The teacher will Use oral reading strategies, such as picture walk, to introduce the book to students. While reading the book to students, discuss story with students and ask questions to check for understanding of story.  </a:t>
                      </a:r>
                    </a:p>
                    <a:p>
                      <a:r>
                        <a:rPr kumimoji="0" lang="en-US" sz="1100" kern="1200" dirty="0" smtClean="0">
                          <a:solidFill>
                            <a:srgbClr val="000000"/>
                          </a:solidFill>
                          <a:latin typeface="+mn-lt"/>
                          <a:ea typeface="+mn-ea"/>
                          <a:cs typeface="+mn-cs"/>
                        </a:rPr>
                        <a:t>The Students will control the computer and go to the paint picture website.  The teacher will explain how picture was developed on the computer.  The students will draw a picture on the computer about their favorite part of the book that the teacher will to read to them. The teacher assists students, if needed, to scroll up and down on Paint picture Web page.)  The teacher will observe students using the computer and give assistance when needed.  The teacher will ask students one or more critical thinking questions about the ending of the story. </a:t>
                      </a:r>
                      <a:endParaRPr lang="en-US" sz="1100" dirty="0">
                        <a:solidFill>
                          <a:srgbClr val="000000"/>
                        </a:solidFill>
                      </a:endParaRPr>
                    </a:p>
                  </a:txBody>
                  <a:tcPr/>
                </a:tc>
                <a:tc>
                  <a:txBody>
                    <a:bodyPr/>
                    <a:lstStyle/>
                    <a:p>
                      <a:r>
                        <a:rPr kumimoji="0" lang="en-US" sz="1100" b="1" u="sng" kern="1200" dirty="0" smtClean="0">
                          <a:solidFill>
                            <a:srgbClr val="000000"/>
                          </a:solidFill>
                          <a:latin typeface="+mn-lt"/>
                          <a:ea typeface="+mn-ea"/>
                          <a:cs typeface="+mn-cs"/>
                        </a:rPr>
                        <a:t>Closure</a:t>
                      </a:r>
                      <a:r>
                        <a:rPr kumimoji="0" lang="en-US" sz="1100" kern="1200" dirty="0" smtClean="0">
                          <a:solidFill>
                            <a:srgbClr val="000000"/>
                          </a:solidFill>
                          <a:latin typeface="+mn-lt"/>
                          <a:ea typeface="+mn-ea"/>
                          <a:cs typeface="+mn-cs"/>
                        </a:rPr>
                        <a:t> </a:t>
                      </a:r>
                    </a:p>
                    <a:p>
                      <a:r>
                        <a:rPr kumimoji="0" lang="en-US" sz="1100" kern="1200" dirty="0" smtClean="0">
                          <a:solidFill>
                            <a:srgbClr val="000000"/>
                          </a:solidFill>
                          <a:latin typeface="+mn-lt"/>
                          <a:ea typeface="+mn-ea"/>
                          <a:cs typeface="+mn-cs"/>
                        </a:rPr>
                        <a:t>Students will discuss their pictures and explain how they made their pictures in the drawing program to you.   Have students tell what they learned from the grouchy ladybug.  Ask students if they were going to draw another picture in the drawing program, what would they draw?   Explain to students that most computers have drawing programs and maybe they could draw another picture at home or school.  Teacher will review how to find the drawing program on most computers:  Start --&gt; Programs --&gt; Accessories --&gt; Paint </a:t>
                      </a:r>
                    </a:p>
                    <a:p>
                      <a:r>
                        <a:rPr kumimoji="0" lang="en-US" sz="1100" kern="1200" dirty="0" smtClean="0">
                          <a:solidFill>
                            <a:srgbClr val="000000"/>
                          </a:solidFill>
                          <a:latin typeface="+mn-lt"/>
                          <a:ea typeface="+mn-ea"/>
                          <a:cs typeface="+mn-cs"/>
                        </a:rPr>
                        <a:t>Tell students that you are going to put their picture on the Internet and they will be able to go on the Internet and share their pictures with friends and family.  (If possible </a:t>
                      </a:r>
                      <a:r>
                        <a:rPr kumimoji="0" lang="en-US" sz="1100" b="1" kern="1200" dirty="0" smtClean="0">
                          <a:solidFill>
                            <a:srgbClr val="000000"/>
                          </a:solidFill>
                          <a:latin typeface="+mn-lt"/>
                          <a:ea typeface="+mn-ea"/>
                          <a:cs typeface="+mn-cs"/>
                        </a:rPr>
                        <a:t>teacher should take brief notes</a:t>
                      </a:r>
                      <a:r>
                        <a:rPr kumimoji="0" lang="en-US" sz="1100" kern="1200" dirty="0" smtClean="0">
                          <a:solidFill>
                            <a:srgbClr val="000000"/>
                          </a:solidFill>
                          <a:latin typeface="+mn-lt"/>
                          <a:ea typeface="+mn-ea"/>
                          <a:cs typeface="+mn-cs"/>
                        </a:rPr>
                        <a:t> during the lesson and concluding discussions for the lesson plan's assessment and reflections to be added later.) </a:t>
                      </a:r>
                    </a:p>
                    <a:p>
                      <a:endParaRPr lang="en-US" dirty="0"/>
                    </a:p>
                  </a:txBody>
                  <a:tcPr/>
                </a:tc>
                <a:tc>
                  <a:txBody>
                    <a:bodyPr/>
                    <a:lstStyle/>
                    <a:p>
                      <a:r>
                        <a:rPr kumimoji="0" lang="en-US" sz="1100" kern="1200" dirty="0" err="1" smtClean="0">
                          <a:solidFill>
                            <a:srgbClr val="000000"/>
                          </a:solidFill>
                          <a:latin typeface="+mn-lt"/>
                          <a:ea typeface="+mn-ea"/>
                          <a:cs typeface="+mn-cs"/>
                        </a:rPr>
                        <a:t>Reteach</a:t>
                      </a:r>
                      <a:r>
                        <a:rPr kumimoji="0" lang="en-US" sz="1100" kern="1200" dirty="0" smtClean="0">
                          <a:solidFill>
                            <a:srgbClr val="000000"/>
                          </a:solidFill>
                          <a:latin typeface="+mn-lt"/>
                          <a:ea typeface="+mn-ea"/>
                          <a:cs typeface="+mn-cs"/>
                        </a:rPr>
                        <a:t> </a:t>
                      </a:r>
                    </a:p>
                    <a:p>
                      <a:r>
                        <a:rPr kumimoji="0" lang="en-US" sz="1100" kern="1200" dirty="0" smtClean="0">
                          <a:solidFill>
                            <a:srgbClr val="000000"/>
                          </a:solidFill>
                          <a:latin typeface="+mn-lt"/>
                          <a:ea typeface="+mn-ea"/>
                          <a:cs typeface="+mn-cs"/>
                        </a:rPr>
                        <a:t>Group A:  Watch the video “Picture Writer” as a class. After watching the video, students will work individually to make their own Eric Carle illustrations. </a:t>
                      </a:r>
                    </a:p>
                    <a:p>
                      <a:r>
                        <a:rPr kumimoji="0" lang="en-US" sz="1100" kern="1200" dirty="0" smtClean="0">
                          <a:solidFill>
                            <a:srgbClr val="000000"/>
                          </a:solidFill>
                          <a:latin typeface="+mn-lt"/>
                          <a:ea typeface="+mn-ea"/>
                          <a:cs typeface="+mn-cs"/>
                        </a:rPr>
                        <a:t>Group B:  1. Go to http://www.kidsolr.com/earlychildhood/page4.htm.) and practice the interactive activity that teaches you to tell time. In your journal, write down the animals the ladybug wants to fight at 10 o'clock, 6 o'clock, and 4 o'clock. </a:t>
                      </a:r>
                    </a:p>
                    <a:p>
                      <a:r>
                        <a:rPr kumimoji="0" lang="en-US" sz="1100" kern="1200" dirty="0" smtClean="0">
                          <a:solidFill>
                            <a:srgbClr val="000000"/>
                          </a:solidFill>
                          <a:latin typeface="+mn-lt"/>
                          <a:ea typeface="+mn-ea"/>
                          <a:cs typeface="+mn-cs"/>
                        </a:rPr>
                        <a:t>Group C:   Go to (http://www.eric-carle.com/catindex.html) and click on "What is your favorite book you've written?" In your journal, tell what book Eric Carle has written that is his favorite and tell why this book is his favorite. Also, tell what your favorite Eric Carle book is and tell why this book is your favorite. </a:t>
                      </a:r>
                    </a:p>
                    <a:p>
                      <a:r>
                        <a:rPr kumimoji="0" lang="en-US" sz="1100" kern="1200" dirty="0" smtClean="0">
                          <a:solidFill>
                            <a:srgbClr val="000000"/>
                          </a:solidFill>
                          <a:latin typeface="+mn-lt"/>
                          <a:ea typeface="+mn-ea"/>
                          <a:cs typeface="+mn-cs"/>
                        </a:rPr>
                        <a:t>Enrichment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dirty="0" smtClean="0">
                          <a:solidFill>
                            <a:srgbClr val="000000"/>
                          </a:solidFill>
                          <a:latin typeface="+mn-lt"/>
                          <a:ea typeface="+mn-ea"/>
                          <a:cs typeface="+mn-cs"/>
                        </a:rPr>
                        <a:t>Group D  (http://www.mannersoftheheart.org/default.asp?id=23). Read this "Manners of the Heart" Wilbur's Alphabet page. Click on the letters of the alphabet displayed on the manners tree and view the printable page with a "manner message". Select and print your favorite three of the ten pages to be colored. </a:t>
                      </a:r>
                      <a:endParaRPr lang="en-US" sz="1100" dirty="0" smtClean="0">
                        <a:solidFill>
                          <a:srgbClr val="000000"/>
                        </a:solidFill>
                      </a:endParaRPr>
                    </a:p>
                    <a:p>
                      <a:endParaRPr kumimoji="0" lang="en-US" sz="1100" kern="1200" dirty="0" smtClean="0">
                        <a:solidFill>
                          <a:srgbClr val="000000"/>
                        </a:solidFill>
                        <a:latin typeface="+mn-lt"/>
                        <a:ea typeface="+mn-ea"/>
                        <a:cs typeface="+mn-cs"/>
                      </a:endParaRPr>
                    </a:p>
                    <a:p>
                      <a:r>
                        <a:rPr kumimoji="0" lang="en-US" sz="1100" kern="1200" dirty="0" smtClean="0">
                          <a:solidFill>
                            <a:srgbClr val="000000"/>
                          </a:solidFill>
                          <a:latin typeface="+mn-lt"/>
                          <a:ea typeface="+mn-ea"/>
                          <a:cs typeface="+mn-cs"/>
                        </a:rPr>
                        <a:t>Write on the bottom of each page you color a brief note explaining why this is one of your favorite manners. Color the page and hand in for show and display. </a:t>
                      </a:r>
                    </a:p>
                    <a:p>
                      <a:r>
                        <a:rPr kumimoji="0" lang="en-US" sz="1100" kern="1200" dirty="0" smtClean="0">
                          <a:solidFill>
                            <a:srgbClr val="000000"/>
                          </a:solidFill>
                          <a:latin typeface="+mn-lt"/>
                          <a:ea typeface="+mn-ea"/>
                          <a:cs typeface="+mn-cs"/>
                        </a:rPr>
                        <a:t>Group E will use a compound word game board to create compound words like ladybug. A game board with compound words divided into their single words will be provided to the students. TSW toss a beanbag on one word on side A and another beanbag on a second word side B. TSW put the two words together to create a compound word. TSW write down their compound words on a sheet of paper provided. TTW visually spot check their compound words. </a:t>
                      </a:r>
                    </a:p>
                    <a:p>
                      <a:endParaRPr lang="en-US" sz="1100" dirty="0"/>
                    </a:p>
                  </a:txBody>
                  <a:tcPr/>
                </a:tc>
              </a:tr>
            </a:tbl>
          </a:graphicData>
        </a:graphic>
      </p:graphicFrame>
    </p:spTree>
  </p:cSld>
  <p:clrMapOvr>
    <a:masterClrMapping/>
  </p:clrMapOvr>
  <p:transition spd="slow">
    <p:strips dir="ru"/>
    <p:sndAc>
      <p:stSnd>
        <p:snd r:embed="rId2" name="voltag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normAutofit fontScale="90000"/>
          </a:bodyPr>
          <a:lstStyle/>
          <a:p>
            <a:r>
              <a:rPr lang="en-US" dirty="0" smtClean="0">
                <a:solidFill>
                  <a:schemeClr val="accent1"/>
                </a:solidFill>
              </a:rPr>
              <a:t>Does a Kangaroo Have a Mother, Too?</a:t>
            </a:r>
            <a:endParaRPr lang="en-US" dirty="0">
              <a:solidFill>
                <a:schemeClr val="accent1"/>
              </a:solidFill>
            </a:endParaRPr>
          </a:p>
        </p:txBody>
      </p:sp>
      <p:sp>
        <p:nvSpPr>
          <p:cNvPr id="4" name="Content Placeholder 3"/>
          <p:cNvSpPr>
            <a:spLocks noGrp="1"/>
          </p:cNvSpPr>
          <p:nvPr>
            <p:ph sz="quarter" idx="1"/>
          </p:nvPr>
        </p:nvSpPr>
        <p:spPr>
          <a:xfrm>
            <a:off x="304800" y="1219200"/>
            <a:ext cx="4191000" cy="4906963"/>
          </a:xfrm>
        </p:spPr>
        <p:txBody>
          <a:bodyPr>
            <a:normAutofit lnSpcReduction="10000"/>
          </a:bodyPr>
          <a:lstStyle/>
          <a:p>
            <a:pPr>
              <a:buNone/>
            </a:pPr>
            <a:r>
              <a:rPr lang="en-US" dirty="0" smtClean="0"/>
              <a:t>    </a:t>
            </a:r>
            <a:r>
              <a:rPr lang="en-US" dirty="0" smtClean="0">
                <a:solidFill>
                  <a:schemeClr val="accent1"/>
                </a:solidFill>
              </a:rPr>
              <a:t>Do animals have mothers, too?  Of course they do – just like me and you!  A beautifully rendered family portrait of familiar and beloved creatures are accompanied by playful texts.  Children will learn the names of animal parents and their parents.</a:t>
            </a:r>
            <a:endParaRPr lang="en-US" dirty="0">
              <a:solidFill>
                <a:schemeClr val="accent1"/>
              </a:solidFill>
            </a:endParaRPr>
          </a:p>
        </p:txBody>
      </p:sp>
      <p:pic>
        <p:nvPicPr>
          <p:cNvPr id="2050" name="Picture 2" descr="http://img.infibeam.com/img/9e3f317d/688/2/9781417702688.jpg"/>
          <p:cNvPicPr>
            <a:picLocks noGrp="1" noChangeAspect="1" noChangeArrowheads="1"/>
          </p:cNvPicPr>
          <p:nvPr>
            <p:ph sz="quarter" idx="2"/>
          </p:nvPr>
        </p:nvPicPr>
        <p:blipFill>
          <a:blip r:embed="rId3"/>
          <a:srcRect/>
          <a:stretch>
            <a:fillRect/>
          </a:stretch>
        </p:blipFill>
        <p:spPr bwMode="auto">
          <a:xfrm>
            <a:off x="4953000" y="1447800"/>
            <a:ext cx="3810000" cy="4419600"/>
          </a:xfrm>
          <a:prstGeom prst="rect">
            <a:avLst/>
          </a:prstGeom>
          <a:noFill/>
        </p:spPr>
      </p:pic>
    </p:spTree>
  </p:cSld>
  <p:clrMapOvr>
    <a:masterClrMapping/>
  </p:clrMapOvr>
  <p:transition spd="slow">
    <p:strips dir="ld"/>
    <p:sndAc>
      <p:stSnd>
        <p:snd r:embed="rId2" name="bomb.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2060"/>
                </a:solidFill>
              </a:rPr>
              <a:t>References/Technology</a:t>
            </a:r>
            <a:endParaRPr lang="en-US" dirty="0">
              <a:solidFill>
                <a:srgbClr val="002060"/>
              </a:solidFill>
            </a:endParaRPr>
          </a:p>
        </p:txBody>
      </p:sp>
      <p:sp>
        <p:nvSpPr>
          <p:cNvPr id="9" name="Content Placeholder 8"/>
          <p:cNvSpPr>
            <a:spLocks noGrp="1"/>
          </p:cNvSpPr>
          <p:nvPr>
            <p:ph sz="quarter" idx="1"/>
          </p:nvPr>
        </p:nvSpPr>
        <p:spPr/>
        <p:txBody>
          <a:bodyPr/>
          <a:lstStyle/>
          <a:p>
            <a:r>
              <a:rPr lang="en-US" sz="1800" dirty="0" smtClean="0">
                <a:solidFill>
                  <a:schemeClr val="bg1">
                    <a:lumMod val="50000"/>
                  </a:schemeClr>
                </a:solidFill>
                <a:latin typeface="Calibri"/>
                <a:ea typeface="Times New Roman"/>
                <a:cs typeface="Times New Roman"/>
                <a:hlinkClick r:id="rId3"/>
              </a:rPr>
              <a:t>http://www.toytheater.com/balloon-pop.php</a:t>
            </a:r>
            <a:endParaRPr lang="en-US" sz="1800" dirty="0" smtClean="0">
              <a:solidFill>
                <a:schemeClr val="bg1">
                  <a:lumMod val="50000"/>
                </a:schemeClr>
              </a:solidFill>
              <a:latin typeface="Calibri"/>
              <a:ea typeface="Times New Roman"/>
              <a:cs typeface="Times New Roman"/>
            </a:endParaRPr>
          </a:p>
          <a:p>
            <a:r>
              <a:rPr lang="en-US" sz="1800" u="sng" dirty="0" smtClean="0">
                <a:solidFill>
                  <a:schemeClr val="bg1">
                    <a:lumMod val="50000"/>
                  </a:schemeClr>
                </a:solidFill>
                <a:latin typeface="Times New Roman"/>
                <a:ea typeface="Times New Roman"/>
                <a:hlinkClick r:id="rId4"/>
              </a:rPr>
              <a:t>http://www.youtube.com/watch?v=r1HrQOZZuKw</a:t>
            </a:r>
            <a:endParaRPr lang="en-US" sz="1800" dirty="0" smtClean="0">
              <a:solidFill>
                <a:schemeClr val="bg1">
                  <a:lumMod val="50000"/>
                </a:schemeClr>
              </a:solidFill>
              <a:latin typeface="Times New Roman"/>
              <a:ea typeface="Times New Roman"/>
            </a:endParaRPr>
          </a:p>
          <a:p>
            <a:r>
              <a:rPr lang="en-US" sz="1800" u="sng" dirty="0" smtClean="0">
                <a:solidFill>
                  <a:schemeClr val="bg1">
                    <a:lumMod val="50000"/>
                  </a:schemeClr>
                </a:solidFill>
                <a:latin typeface="Times New Roman"/>
                <a:ea typeface="Times New Roman"/>
                <a:hlinkClick r:id="rId5"/>
              </a:rPr>
              <a:t>http://science.pppst.com/habitats.html</a:t>
            </a:r>
            <a:endParaRPr lang="en-US" sz="1800" u="sng" dirty="0" smtClean="0">
              <a:solidFill>
                <a:schemeClr val="bg1">
                  <a:lumMod val="50000"/>
                </a:schemeClr>
              </a:solidFill>
              <a:latin typeface="Times New Roman"/>
              <a:ea typeface="Times New Roman"/>
            </a:endParaRPr>
          </a:p>
          <a:p>
            <a:r>
              <a:rPr lang="en-US" sz="1800" u="sng" dirty="0" smtClean="0">
                <a:solidFill>
                  <a:schemeClr val="bg1">
                    <a:lumMod val="50000"/>
                  </a:schemeClr>
                </a:solidFill>
                <a:latin typeface="Times New Roman"/>
                <a:ea typeface="Times New Roman"/>
                <a:hlinkClick r:id="rId6"/>
              </a:rPr>
              <a:t>http://www.sheppardsoftware.com/content/animals/kidscorner/seekandfind/seekandfindcoral.htm</a:t>
            </a:r>
            <a:endParaRPr lang="en-US" sz="1800" u="sng" dirty="0" smtClean="0">
              <a:solidFill>
                <a:schemeClr val="bg1">
                  <a:lumMod val="50000"/>
                </a:schemeClr>
              </a:solidFill>
              <a:latin typeface="Times New Roman"/>
              <a:ea typeface="Times New Roman"/>
            </a:endParaRPr>
          </a:p>
          <a:p>
            <a:r>
              <a:rPr lang="en-US" sz="1800" i="1" dirty="0" smtClean="0">
                <a:hlinkClick r:id="rId7"/>
              </a:rPr>
              <a:t>http://hubpages.com/hub/Grouchy-Ladybug</a:t>
            </a:r>
            <a:endParaRPr lang="en-US" sz="1800" i="1" dirty="0" smtClean="0"/>
          </a:p>
          <a:p>
            <a:pPr>
              <a:buNone/>
            </a:pPr>
            <a:endParaRPr lang="en-US" sz="1800" b="1" dirty="0" smtClean="0">
              <a:solidFill>
                <a:schemeClr val="bg2"/>
              </a:solidFill>
            </a:endParaRPr>
          </a:p>
          <a:p>
            <a:endParaRPr lang="en-US" sz="1800" dirty="0" smtClean="0">
              <a:solidFill>
                <a:schemeClr val="bg1">
                  <a:lumMod val="50000"/>
                </a:schemeClr>
              </a:solidFill>
              <a:latin typeface="Times New Roman"/>
              <a:ea typeface="Times New Roman"/>
            </a:endParaRPr>
          </a:p>
          <a:p>
            <a:endParaRPr lang="en-US" sz="3200" dirty="0" smtClean="0">
              <a:solidFill>
                <a:schemeClr val="bg1">
                  <a:lumMod val="50000"/>
                </a:schemeClr>
              </a:solidFill>
              <a:latin typeface="Calibri"/>
              <a:ea typeface="Times New Roman"/>
              <a:cs typeface="Times New Roman"/>
            </a:endParaRPr>
          </a:p>
          <a:p>
            <a:endParaRPr lang="en-US" dirty="0"/>
          </a:p>
        </p:txBody>
      </p:sp>
    </p:spTree>
  </p:cSld>
  <p:clrMapOvr>
    <a:masterClrMapping/>
  </p:clrMapOvr>
  <p:transition spd="slow">
    <p:split dir="in"/>
    <p:sndAc>
      <p:stSnd>
        <p:snd r:embed="rId2" name="wind.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381000"/>
            <a:ext cx="8153400" cy="5943600"/>
          </a:xfrm>
        </p:spPr>
        <p:txBody>
          <a:bodyPr>
            <a:normAutofit/>
          </a:bodyPr>
          <a:lstStyle/>
          <a:p>
            <a:pPr lvl="1">
              <a:buNone/>
            </a:pPr>
            <a:r>
              <a:rPr lang="en-US" sz="6600" dirty="0" smtClean="0">
                <a:ln>
                  <a:solidFill>
                    <a:srgbClr val="FF0000"/>
                  </a:solidFill>
                </a:ln>
                <a:solidFill>
                  <a:schemeClr val="bg2"/>
                </a:solidFill>
                <a:latin typeface="Algerian" pitchFamily="82" charset="0"/>
              </a:rPr>
              <a:t>Laurie Brewer</a:t>
            </a:r>
          </a:p>
          <a:p>
            <a:pPr>
              <a:buNone/>
            </a:pPr>
            <a:r>
              <a:rPr lang="en-US" sz="6600" dirty="0" smtClean="0">
                <a:ln>
                  <a:solidFill>
                    <a:schemeClr val="bg2"/>
                  </a:solidFill>
                </a:ln>
                <a:solidFill>
                  <a:srgbClr val="FF0000"/>
                </a:solidFill>
                <a:latin typeface="Algerian" pitchFamily="82" charset="0"/>
              </a:rPr>
              <a:t> Tawanda Fisher</a:t>
            </a:r>
          </a:p>
          <a:p>
            <a:pPr>
              <a:buNone/>
            </a:pPr>
            <a:r>
              <a:rPr lang="en-US" sz="6600" dirty="0" smtClean="0">
                <a:ln>
                  <a:solidFill>
                    <a:srgbClr val="FF0000"/>
                  </a:solidFill>
                </a:ln>
                <a:solidFill>
                  <a:schemeClr val="bg2"/>
                </a:solidFill>
                <a:latin typeface="Algerian" pitchFamily="82" charset="0"/>
              </a:rPr>
              <a:t> Connie </a:t>
            </a:r>
            <a:r>
              <a:rPr lang="en-US" sz="6600" dirty="0" err="1" smtClean="0">
                <a:ln>
                  <a:solidFill>
                    <a:srgbClr val="FF0000"/>
                  </a:solidFill>
                </a:ln>
                <a:solidFill>
                  <a:schemeClr val="bg2"/>
                </a:solidFill>
                <a:latin typeface="Algerian" pitchFamily="82" charset="0"/>
              </a:rPr>
              <a:t>Minga</a:t>
            </a:r>
            <a:endParaRPr lang="en-US" sz="6600" dirty="0" smtClean="0">
              <a:ln>
                <a:solidFill>
                  <a:srgbClr val="FF0000"/>
                </a:solidFill>
              </a:ln>
              <a:solidFill>
                <a:schemeClr val="bg2"/>
              </a:solidFill>
              <a:latin typeface="Algerian" pitchFamily="82" charset="0"/>
            </a:endParaRPr>
          </a:p>
          <a:p>
            <a:pPr>
              <a:buNone/>
            </a:pPr>
            <a:r>
              <a:rPr lang="en-US" sz="6600" i="1" dirty="0" smtClean="0">
                <a:ln>
                  <a:solidFill>
                    <a:schemeClr val="bg2"/>
                  </a:solidFill>
                </a:ln>
                <a:solidFill>
                  <a:srgbClr val="FF0000"/>
                </a:solidFill>
                <a:latin typeface="Algerian" pitchFamily="82" charset="0"/>
              </a:rPr>
              <a:t> </a:t>
            </a:r>
            <a:r>
              <a:rPr lang="en-US" sz="6600" dirty="0" smtClean="0">
                <a:ln>
                  <a:solidFill>
                    <a:schemeClr val="bg2"/>
                  </a:solidFill>
                </a:ln>
                <a:solidFill>
                  <a:srgbClr val="FF0000"/>
                </a:solidFill>
                <a:latin typeface="Algerian" pitchFamily="82" charset="0"/>
              </a:rPr>
              <a:t>Suzette </a:t>
            </a:r>
            <a:r>
              <a:rPr lang="en-US" sz="6600" dirty="0" err="1" smtClean="0">
                <a:ln>
                  <a:solidFill>
                    <a:schemeClr val="bg2"/>
                  </a:solidFill>
                </a:ln>
                <a:solidFill>
                  <a:srgbClr val="FF0000"/>
                </a:solidFill>
                <a:latin typeface="Algerian" pitchFamily="82" charset="0"/>
              </a:rPr>
              <a:t>Ruscoe</a:t>
            </a:r>
            <a:endParaRPr lang="en-US" sz="6600" dirty="0">
              <a:ln>
                <a:solidFill>
                  <a:schemeClr val="bg2"/>
                </a:solidFill>
              </a:ln>
              <a:solidFill>
                <a:srgbClr val="FF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455" fill="hold">
                                          <p:stCondLst>
                                            <p:cond delay="0"/>
                                          </p:stCondLst>
                                        </p:cTn>
                                        <p:tgtEl>
                                          <p:spTgt spid="3">
                                            <p:txEl>
                                              <p:pRg st="0" end="0"/>
                                            </p:txEl>
                                          </p:spTgt>
                                        </p:tgtEl>
                                        <p:attrNameLst>
                                          <p:attrName>style.rotation</p:attrName>
                                        </p:attrNameLst>
                                      </p:cBhvr>
                                      <p:to>
                                        <p:strVal val="-45.0"/>
                                      </p:to>
                                    </p:set>
                                    <p:anim calcmode="lin" valueType="num">
                                      <p:cBhvr>
                                        <p:cTn id="8"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nodeType="clickEffect">
                                  <p:stCondLst>
                                    <p:cond delay="0"/>
                                  </p:stCondLst>
                                  <p:iterate type="lt">
                                    <p:tmPct val="50000"/>
                                  </p:iterate>
                                  <p:childTnLst>
                                    <p:set>
                                      <p:cBhvr>
                                        <p:cTn id="15" dur="1" fill="hold">
                                          <p:stCondLst>
                                            <p:cond delay="0"/>
                                          </p:stCondLst>
                                        </p:cTn>
                                        <p:tgtEl>
                                          <p:spTgt spid="3">
                                            <p:txEl>
                                              <p:pRg st="1" end="1"/>
                                            </p:txEl>
                                          </p:spTgt>
                                        </p:tgtEl>
                                        <p:attrNameLst>
                                          <p:attrName>style.visibility</p:attrName>
                                        </p:attrNameLst>
                                      </p:cBhvr>
                                      <p:to>
                                        <p:strVal val="visible"/>
                                      </p:to>
                                    </p:set>
                                    <p:set>
                                      <p:cBhvr>
                                        <p:cTn id="16" dur="455" fill="hold">
                                          <p:stCondLst>
                                            <p:cond delay="0"/>
                                          </p:stCondLst>
                                        </p:cTn>
                                        <p:tgtEl>
                                          <p:spTgt spid="3">
                                            <p:txEl>
                                              <p:pRg st="1" end="1"/>
                                            </p:txEl>
                                          </p:spTgt>
                                        </p:tgtEl>
                                        <p:attrNameLst>
                                          <p:attrName>style.rotation</p:attrName>
                                        </p:attrNameLst>
                                      </p:cBhvr>
                                      <p:to>
                                        <p:strVal val="-45.0"/>
                                      </p:to>
                                    </p:set>
                                    <p:anim calcmode="lin" valueType="num">
                                      <p:cBhvr>
                                        <p:cTn id="17" dur="455" fill="hold">
                                          <p:stCondLst>
                                            <p:cond delay="455"/>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nodeType="clickEffect">
                                  <p:stCondLst>
                                    <p:cond delay="0"/>
                                  </p:stCondLst>
                                  <p:iterate type="lt">
                                    <p:tmPct val="50000"/>
                                  </p:iterate>
                                  <p:childTnLst>
                                    <p:set>
                                      <p:cBhvr>
                                        <p:cTn id="24" dur="1" fill="hold">
                                          <p:stCondLst>
                                            <p:cond delay="0"/>
                                          </p:stCondLst>
                                        </p:cTn>
                                        <p:tgtEl>
                                          <p:spTgt spid="3">
                                            <p:txEl>
                                              <p:pRg st="2" end="2"/>
                                            </p:txEl>
                                          </p:spTgt>
                                        </p:tgtEl>
                                        <p:attrNameLst>
                                          <p:attrName>style.visibility</p:attrName>
                                        </p:attrNameLst>
                                      </p:cBhvr>
                                      <p:to>
                                        <p:strVal val="visible"/>
                                      </p:to>
                                    </p:set>
                                    <p:set>
                                      <p:cBhvr>
                                        <p:cTn id="25" dur="455" fill="hold">
                                          <p:stCondLst>
                                            <p:cond delay="0"/>
                                          </p:stCondLst>
                                        </p:cTn>
                                        <p:tgtEl>
                                          <p:spTgt spid="3">
                                            <p:txEl>
                                              <p:pRg st="2" end="2"/>
                                            </p:txEl>
                                          </p:spTgt>
                                        </p:tgtEl>
                                        <p:attrNameLst>
                                          <p:attrName>style.rotation</p:attrName>
                                        </p:attrNameLst>
                                      </p:cBhvr>
                                      <p:to>
                                        <p:strVal val="-45.0"/>
                                      </p:to>
                                    </p:set>
                                    <p:anim calcmode="lin" valueType="num">
                                      <p:cBhvr>
                                        <p:cTn id="26" dur="455" fill="hold">
                                          <p:stCondLst>
                                            <p:cond delay="455"/>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nodeType="clickEffect">
                                  <p:stCondLst>
                                    <p:cond delay="0"/>
                                  </p:stCondLst>
                                  <p:iterate type="lt">
                                    <p:tmPct val="50000"/>
                                  </p:iterate>
                                  <p:childTnLst>
                                    <p:set>
                                      <p:cBhvr>
                                        <p:cTn id="33" dur="1" fill="hold">
                                          <p:stCondLst>
                                            <p:cond delay="0"/>
                                          </p:stCondLst>
                                        </p:cTn>
                                        <p:tgtEl>
                                          <p:spTgt spid="3">
                                            <p:txEl>
                                              <p:pRg st="3" end="3"/>
                                            </p:txEl>
                                          </p:spTgt>
                                        </p:tgtEl>
                                        <p:attrNameLst>
                                          <p:attrName>style.visibility</p:attrName>
                                        </p:attrNameLst>
                                      </p:cBhvr>
                                      <p:to>
                                        <p:strVal val="visible"/>
                                      </p:to>
                                    </p:set>
                                    <p:set>
                                      <p:cBhvr>
                                        <p:cTn id="34" dur="455" fill="hold">
                                          <p:stCondLst>
                                            <p:cond delay="0"/>
                                          </p:stCondLst>
                                        </p:cTn>
                                        <p:tgtEl>
                                          <p:spTgt spid="3">
                                            <p:txEl>
                                              <p:pRg st="3" end="3"/>
                                            </p:txEl>
                                          </p:spTgt>
                                        </p:tgtEl>
                                        <p:attrNameLst>
                                          <p:attrName>style.rotation</p:attrName>
                                        </p:attrNameLst>
                                      </p:cBhvr>
                                      <p:to>
                                        <p:strVal val="-45.0"/>
                                      </p:to>
                                    </p:set>
                                    <p:anim calcmode="lin" valueType="num">
                                      <p:cBhvr>
                                        <p:cTn id="35"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7200" dirty="0" smtClean="0">
                <a:ln>
                  <a:solidFill>
                    <a:srgbClr val="FF0000"/>
                  </a:solidFill>
                </a:ln>
                <a:solidFill>
                  <a:srgbClr val="002060"/>
                </a:solidFill>
                <a:latin typeface="Algerian" pitchFamily="82" charset="0"/>
                <a:hlinkClick r:id="rId3"/>
              </a:rPr>
              <a:t>Eric Carle</a:t>
            </a:r>
            <a:endParaRPr lang="en-US" sz="7200" dirty="0">
              <a:ln>
                <a:solidFill>
                  <a:srgbClr val="FF0000"/>
                </a:solidFill>
              </a:ln>
              <a:solidFill>
                <a:srgbClr val="002060"/>
              </a:solidFill>
              <a:latin typeface="Algerian" pitchFamily="82" charset="0"/>
            </a:endParaRPr>
          </a:p>
        </p:txBody>
      </p:sp>
      <p:sp>
        <p:nvSpPr>
          <p:cNvPr id="4" name="Content Placeholder 3"/>
          <p:cNvSpPr>
            <a:spLocks noGrp="1"/>
          </p:cNvSpPr>
          <p:nvPr>
            <p:ph sz="quarter" idx="1"/>
          </p:nvPr>
        </p:nvSpPr>
        <p:spPr>
          <a:xfrm>
            <a:off x="304800" y="1589566"/>
            <a:ext cx="4419600" cy="4963633"/>
          </a:xfrm>
        </p:spPr>
        <p:txBody>
          <a:bodyPr>
            <a:normAutofit fontScale="40000" lnSpcReduction="20000"/>
          </a:bodyPr>
          <a:lstStyle/>
          <a:p>
            <a:pPr>
              <a:buNone/>
            </a:pPr>
            <a:r>
              <a:rPr lang="en-US" sz="3500" dirty="0" smtClean="0">
                <a:solidFill>
                  <a:srgbClr val="002060"/>
                </a:solidFill>
              </a:rPr>
              <a:t>       Eric Carle was born in Syracuse, New York, to German immigrants. When Eric was six, he and his parents moved back to Germany. Eric hated the strict discipline of his new German school. Sad and confused, Eric longed to return to America. "When it became apparent that we would not return, I decided that I would become a bridge builder. I would build a bridge from Germany to America and take my beloved German grandmother by the hand across the wide ocean." </a:t>
            </a:r>
          </a:p>
          <a:p>
            <a:pPr>
              <a:buNone/>
            </a:pPr>
            <a:r>
              <a:rPr lang="en-US" sz="3500" dirty="0" smtClean="0">
                <a:solidFill>
                  <a:srgbClr val="002060"/>
                </a:solidFill>
              </a:rPr>
              <a:t>       It would be seventeen years before Eric returned. In a sense, this difficult period was a great source of inspiration for Eric's later books. As an artist, Eric strives to help children enjoy school more than he did. He says, "I am fascinated by the period in a child's life when he or she, for the first time, leaves home to go to school. I should like my books to bridge that great divide."  </a:t>
            </a:r>
            <a:br>
              <a:rPr lang="en-US" sz="3500" dirty="0" smtClean="0">
                <a:solidFill>
                  <a:srgbClr val="002060"/>
                </a:solidFill>
              </a:rPr>
            </a:br>
            <a:r>
              <a:rPr lang="en-US" sz="3500" dirty="0" smtClean="0">
                <a:solidFill>
                  <a:srgbClr val="002060"/>
                </a:solidFill>
              </a:rPr>
              <a:t>Growing up, Eric loved to walk through the woods with his father. He fondly recalls, "He'd turn over a rock and show me the little creatures that scurried and slithered about." On these walks, filled with stories and discovery, Eric learned to love nature. Giving us another clue to where he finds his ideas, Eric says, "I try to recall that feeling when I write my books." </a:t>
            </a:r>
          </a:p>
          <a:p>
            <a:endParaRPr lang="en-US" dirty="0"/>
          </a:p>
        </p:txBody>
      </p:sp>
      <p:pic>
        <p:nvPicPr>
          <p:cNvPr id="6" name="Content Placeholder 5" descr="Eric Carle.jpg"/>
          <p:cNvPicPr>
            <a:picLocks noGrp="1" noChangeAspect="1"/>
          </p:cNvPicPr>
          <p:nvPr>
            <p:ph sz="quarter" idx="2"/>
          </p:nvPr>
        </p:nvPicPr>
        <p:blipFill>
          <a:blip r:embed="rId4" cstate="print"/>
          <a:stretch>
            <a:fillRect/>
          </a:stretch>
        </p:blipFill>
        <p:spPr>
          <a:xfrm>
            <a:off x="5029200" y="1563325"/>
            <a:ext cx="3352800" cy="4406537"/>
          </a:xfrm>
        </p:spPr>
      </p:pic>
    </p:spTree>
  </p:cSld>
  <p:clrMapOvr>
    <a:masterClrMapping/>
  </p:clrMapOvr>
  <p:transition spd="slow">
    <p:circl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additive="base">
                                        <p:cTn id="16"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 calcmode="lin" valueType="num">
                                      <p:cBhvr additive="base">
                                        <p:cTn id="2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iterate type="lt">
                                    <p:tmPct val="5000"/>
                                  </p:iterate>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style.rotation</p:attrName>
                                        </p:attrNameLst>
                                      </p:cBhvr>
                                      <p:tavLst>
                                        <p:tav tm="0">
                                          <p:val>
                                            <p:fltVal val="90"/>
                                          </p:val>
                                        </p:tav>
                                        <p:tav tm="100000">
                                          <p:val>
                                            <p:fltVal val="0"/>
                                          </p:val>
                                        </p:tav>
                                      </p:tavLst>
                                    </p:anim>
                                    <p:animEffect transition="in" filter="fade">
                                      <p:cBhvr>
                                        <p:cTn id="3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685800"/>
          <a:ext cx="8381999"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2"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2">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3600" dirty="0" smtClean="0">
                <a:solidFill>
                  <a:schemeClr val="bg1"/>
                </a:solidFill>
              </a:rPr>
              <a:t>Brown Bear, Brown Bear What Do You See?</a:t>
            </a:r>
            <a:endParaRPr lang="en-US" sz="3600" dirty="0">
              <a:solidFill>
                <a:schemeClr val="bg1"/>
              </a:solidFill>
            </a:endParaRPr>
          </a:p>
        </p:txBody>
      </p:sp>
      <p:sp>
        <p:nvSpPr>
          <p:cNvPr id="3" name="Content Placeholder 2"/>
          <p:cNvSpPr>
            <a:spLocks noGrp="1"/>
          </p:cNvSpPr>
          <p:nvPr>
            <p:ph sz="quarter" idx="1"/>
          </p:nvPr>
        </p:nvSpPr>
        <p:spPr>
          <a:xfrm>
            <a:off x="152400" y="1524000"/>
            <a:ext cx="4038600" cy="4525963"/>
          </a:xfrm>
        </p:spPr>
        <p:txBody>
          <a:bodyPr>
            <a:normAutofit fontScale="85000" lnSpcReduction="20000"/>
          </a:bodyPr>
          <a:lstStyle/>
          <a:p>
            <a:pPr>
              <a:buNone/>
            </a:pPr>
            <a:r>
              <a:rPr lang="en-US" dirty="0" smtClean="0"/>
              <a:t>     </a:t>
            </a:r>
            <a:r>
              <a:rPr lang="en-US" dirty="0" smtClean="0">
                <a:solidFill>
                  <a:schemeClr val="bg1"/>
                </a:solidFill>
              </a:rPr>
              <a:t>Is a story of animals, children, and a teacher that are looking at something.  The brown bear is looking at a red bird.  The red bird is looking at a yellow duck, the yellow duck is looking at a blue horse and so on.  At the end, the children are looking at the teacher.</a:t>
            </a:r>
          </a:p>
          <a:p>
            <a:pPr>
              <a:buNone/>
            </a:pPr>
            <a:endParaRPr lang="en-US" dirty="0" smtClean="0">
              <a:solidFill>
                <a:schemeClr val="bg1"/>
              </a:solidFill>
            </a:endParaRPr>
          </a:p>
          <a:p>
            <a:pPr>
              <a:buNone/>
            </a:pPr>
            <a:endParaRPr lang="en-US" dirty="0">
              <a:solidFill>
                <a:schemeClr val="bg1"/>
              </a:solidFill>
            </a:endParaRPr>
          </a:p>
        </p:txBody>
      </p:sp>
      <p:sp>
        <p:nvSpPr>
          <p:cNvPr id="6" name="Content Placeholder 5"/>
          <p:cNvSpPr>
            <a:spLocks noGrp="1"/>
          </p:cNvSpPr>
          <p:nvPr>
            <p:ph sz="quarter" idx="2"/>
          </p:nvPr>
        </p:nvSpPr>
        <p:spPr/>
        <p:txBody>
          <a:bodyPr>
            <a:normAutofit fontScale="85000" lnSpcReduction="20000"/>
          </a:bodyPr>
          <a:lstStyle/>
          <a:p>
            <a:r>
              <a:rPr lang="en-US" dirty="0" smtClean="0">
                <a:solidFill>
                  <a:schemeClr val="bg1"/>
                </a:solidFill>
              </a:rPr>
              <a:t>Language Arts – Students will illustrate favorite animal and write two sentences about it.</a:t>
            </a:r>
          </a:p>
          <a:p>
            <a:r>
              <a:rPr lang="en-US" dirty="0" smtClean="0">
                <a:solidFill>
                  <a:schemeClr val="bg1"/>
                </a:solidFill>
              </a:rPr>
              <a:t>Art – Students will construct a bear quilt using their favorite animal.</a:t>
            </a:r>
          </a:p>
          <a:p>
            <a:r>
              <a:rPr lang="en-US" dirty="0" smtClean="0">
                <a:solidFill>
                  <a:schemeClr val="bg1"/>
                </a:solidFill>
              </a:rPr>
              <a:t>Math – Students will utilize quilt to create a bar graph.</a:t>
            </a:r>
          </a:p>
          <a:p>
            <a:r>
              <a:rPr lang="en-US" dirty="0" smtClean="0">
                <a:solidFill>
                  <a:schemeClr val="bg1"/>
                </a:solidFill>
              </a:rPr>
              <a:t>Social Studies – Students will match animals to their habitat.</a:t>
            </a:r>
          </a:p>
          <a:p>
            <a:endParaRPr lang="en-US" dirty="0"/>
          </a:p>
        </p:txBody>
      </p:sp>
      <p:pic>
        <p:nvPicPr>
          <p:cNvPr id="5" name="Picture 4" descr="bear.jpg"/>
          <p:cNvPicPr>
            <a:picLocks noChangeAspect="1"/>
          </p:cNvPicPr>
          <p:nvPr/>
        </p:nvPicPr>
        <p:blipFill>
          <a:blip r:embed="rId3" cstate="print"/>
          <a:stretch>
            <a:fillRect/>
          </a:stretch>
        </p:blipFill>
        <p:spPr>
          <a:xfrm>
            <a:off x="1524000" y="4800600"/>
            <a:ext cx="2133600" cy="1600200"/>
          </a:xfrm>
          <a:prstGeom prst="rect">
            <a:avLst/>
          </a:prstGeom>
        </p:spPr>
      </p:pic>
    </p:spTree>
  </p:cSld>
  <p:clrMapOvr>
    <a:masterClrMapping/>
  </p:clrMapOvr>
  <p:transition spd="slow">
    <p:wheel spokes="1"/>
    <p:sndAc>
      <p:stSnd>
        <p:snd r:embed="rId2" name="breez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Brown Bear, Brown Bear What Do You See?  Lesson Plan</a:t>
            </a:r>
            <a:endParaRPr lang="en-US" dirty="0">
              <a:solidFill>
                <a:schemeClr val="bg1"/>
              </a:solidFill>
            </a:endParaRPr>
          </a:p>
        </p:txBody>
      </p:sp>
      <p:graphicFrame>
        <p:nvGraphicFramePr>
          <p:cNvPr id="4" name="Content Placeholder 3"/>
          <p:cNvGraphicFramePr>
            <a:graphicFrameLocks noGrp="1"/>
          </p:cNvGraphicFramePr>
          <p:nvPr>
            <p:ph sz="quarter" idx="1"/>
          </p:nvPr>
        </p:nvGraphicFramePr>
        <p:xfrm>
          <a:off x="533400" y="1534668"/>
          <a:ext cx="8077200" cy="5019894"/>
        </p:xfrm>
        <a:graphic>
          <a:graphicData uri="http://schemas.openxmlformats.org/drawingml/2006/table">
            <a:tbl>
              <a:tblPr/>
              <a:tblGrid>
                <a:gridCol w="1582969"/>
                <a:gridCol w="4363312"/>
                <a:gridCol w="913251"/>
                <a:gridCol w="1217668"/>
              </a:tblGrid>
              <a:tr h="303885">
                <a:tc>
                  <a:txBody>
                    <a:bodyPr/>
                    <a:lstStyle/>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Connie </a:t>
                      </a:r>
                      <a:r>
                        <a:rPr lang="en-US" sz="900" dirty="0" err="1">
                          <a:solidFill>
                            <a:schemeClr val="bg1">
                              <a:lumMod val="50000"/>
                            </a:schemeClr>
                          </a:solidFill>
                          <a:latin typeface="Calibri"/>
                          <a:ea typeface="Times New Roman"/>
                          <a:cs typeface="Times New Roman"/>
                        </a:rPr>
                        <a:t>Minga</a:t>
                      </a:r>
                      <a:endParaRPr lang="en-US" sz="900" dirty="0">
                        <a:solidFill>
                          <a:schemeClr val="bg1">
                            <a:lumMod val="50000"/>
                          </a:schemeClr>
                        </a:solidFill>
                        <a:latin typeface="Calibri"/>
                        <a:ea typeface="Times New Roman"/>
                        <a:cs typeface="Times New Roman"/>
                      </a:endParaRP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Critters of Eric Carle</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chemeClr val="bg1">
                              <a:lumMod val="50000"/>
                            </a:schemeClr>
                          </a:solidFill>
                          <a:latin typeface="Calibri"/>
                          <a:ea typeface="Times New Roman"/>
                          <a:cs typeface="Times New Roman"/>
                        </a:rPr>
                        <a:t>June   29,2010    </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chemeClr val="bg1">
                              <a:lumMod val="50000"/>
                            </a:schemeClr>
                          </a:solidFill>
                          <a:latin typeface="Calibri"/>
                          <a:ea typeface="Times New Roman"/>
                          <a:cs typeface="Times New Roman"/>
                        </a:rPr>
                        <a:t>First Grade</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72">
                <a:tc>
                  <a:txBody>
                    <a:bodyPr/>
                    <a:lstStyle/>
                    <a:p>
                      <a:pPr marL="0" marR="0" algn="ctr">
                        <a:lnSpc>
                          <a:spcPct val="115000"/>
                        </a:lnSpc>
                        <a:spcBef>
                          <a:spcPts val="0"/>
                        </a:spcBef>
                        <a:spcAft>
                          <a:spcPts val="0"/>
                        </a:spcAft>
                      </a:pPr>
                      <a:r>
                        <a:rPr lang="en-US" sz="900">
                          <a:solidFill>
                            <a:schemeClr val="bg1">
                              <a:lumMod val="50000"/>
                            </a:schemeClr>
                          </a:solidFill>
                          <a:latin typeface="Calibri"/>
                          <a:ea typeface="Times New Roman"/>
                          <a:cs typeface="Times New Roman"/>
                        </a:rPr>
                        <a:t>Objective</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Procedures</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chemeClr val="bg1">
                              <a:lumMod val="50000"/>
                            </a:schemeClr>
                          </a:solidFill>
                          <a:latin typeface="Calibri"/>
                          <a:ea typeface="Times New Roman"/>
                          <a:cs typeface="Times New Roman"/>
                        </a:rPr>
                        <a:t>Materials</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chemeClr val="bg1">
                              <a:lumMod val="50000"/>
                            </a:schemeClr>
                          </a:solidFill>
                          <a:latin typeface="Calibri"/>
                          <a:ea typeface="Times New Roman"/>
                          <a:cs typeface="Times New Roman"/>
                        </a:rPr>
                        <a:t>Evaluation</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8275">
                <a:tc>
                  <a:txBody>
                    <a:bodyPr/>
                    <a:lstStyle/>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The students will construct and</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interpret a simple bar graph. </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Comp. 5a  DOK 2</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The students will use mathematical</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language (most, greatest, least, </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fewest, same) to interpret the</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graph.  Comp 5b  DOK 2</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The students will recognize and </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write numbers to represent</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quantities 0 to 20.</a:t>
                      </a:r>
                    </a:p>
                    <a:p>
                      <a:pPr marL="0" marR="0">
                        <a:lnSpc>
                          <a:spcPct val="115000"/>
                        </a:lnSpc>
                        <a:spcBef>
                          <a:spcPts val="0"/>
                        </a:spcBef>
                        <a:spcAft>
                          <a:spcPts val="0"/>
                        </a:spcAft>
                      </a:pPr>
                      <a:r>
                        <a:rPr lang="en-US" sz="900">
                          <a:solidFill>
                            <a:schemeClr val="bg1">
                              <a:lumMod val="50000"/>
                            </a:schemeClr>
                          </a:solidFill>
                          <a:latin typeface="Calibri"/>
                          <a:ea typeface="Times New Roman"/>
                          <a:cs typeface="Times New Roman"/>
                        </a:rPr>
                        <a:t>Comp. 1c  DOK 1 </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b="1" dirty="0">
                          <a:solidFill>
                            <a:schemeClr val="bg1">
                              <a:lumMod val="50000"/>
                            </a:schemeClr>
                          </a:solidFill>
                          <a:latin typeface="Calibri"/>
                          <a:ea typeface="Times New Roman"/>
                          <a:cs typeface="Times New Roman"/>
                        </a:rPr>
                        <a:t>(Whole Group</a:t>
                      </a:r>
                      <a:r>
                        <a:rPr lang="en-US" sz="900" dirty="0">
                          <a:solidFill>
                            <a:schemeClr val="bg1">
                              <a:lumMod val="50000"/>
                            </a:schemeClr>
                          </a:solidFill>
                          <a:latin typeface="Calibri"/>
                          <a:ea typeface="Times New Roman"/>
                          <a:cs typeface="Times New Roman"/>
                        </a:rPr>
                        <a:t>)</a:t>
                      </a: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I will explain to the students what a graph is.  I will explain to students that we use graphs to show or tell about things.</a:t>
                      </a: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We will use the bear quilt that was made during language to construct a graph.  The students will count the number of bears on the quilt and I will shade or color in the correct number of boxes.  We will continue until all animals have been counted and graphed.  Then we will count the number of boxes shaded for each animal and write the number at the top of each column.  Then we will discuss which animal we had the most of (greatest amount of) and circle the animals’ name.  Then we will discuss which animal we had the least number of (smallest amount of) and draw a square around the animals’ name.</a:t>
                      </a:r>
                    </a:p>
                    <a:p>
                      <a:pPr marL="0" marR="0">
                        <a:lnSpc>
                          <a:spcPct val="115000"/>
                        </a:lnSpc>
                        <a:spcBef>
                          <a:spcPts val="0"/>
                        </a:spcBef>
                        <a:spcAft>
                          <a:spcPts val="0"/>
                        </a:spcAft>
                      </a:pPr>
                      <a:r>
                        <a:rPr lang="en-US" sz="900" b="1" dirty="0">
                          <a:solidFill>
                            <a:schemeClr val="bg1">
                              <a:lumMod val="50000"/>
                            </a:schemeClr>
                          </a:solidFill>
                          <a:latin typeface="Calibri"/>
                          <a:ea typeface="Times New Roman"/>
                          <a:cs typeface="Times New Roman"/>
                        </a:rPr>
                        <a:t>(Independent Work)</a:t>
                      </a:r>
                      <a:endParaRPr lang="en-US" sz="900" dirty="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The students will construct a colors graph using skittles.  They will count each color and write the number at the top of the column.  They will circle the color word that had the most.  They will draw a square around the color word that had the least amount.       </a:t>
                      </a:r>
                    </a:p>
                    <a:p>
                      <a:pPr marL="0" marR="0">
                        <a:lnSpc>
                          <a:spcPct val="115000"/>
                        </a:lnSpc>
                        <a:spcBef>
                          <a:spcPts val="0"/>
                        </a:spcBef>
                        <a:spcAft>
                          <a:spcPts val="0"/>
                        </a:spcAft>
                      </a:pPr>
                      <a:r>
                        <a:rPr lang="en-US" sz="900" b="1" dirty="0">
                          <a:solidFill>
                            <a:schemeClr val="bg1">
                              <a:lumMod val="50000"/>
                            </a:schemeClr>
                          </a:solidFill>
                          <a:latin typeface="Calibri"/>
                          <a:ea typeface="Times New Roman"/>
                          <a:cs typeface="Times New Roman"/>
                        </a:rPr>
                        <a:t>Closing:</a:t>
                      </a:r>
                      <a:endParaRPr lang="en-US" sz="900" dirty="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The students will share and discuss their graphs.  They will share one thing they learned today. </a:t>
                      </a:r>
                    </a:p>
                    <a:p>
                      <a:pPr marL="0" marR="0">
                        <a:lnSpc>
                          <a:spcPct val="115000"/>
                        </a:lnSpc>
                        <a:spcBef>
                          <a:spcPts val="0"/>
                        </a:spcBef>
                        <a:spcAft>
                          <a:spcPts val="0"/>
                        </a:spcAft>
                      </a:pPr>
                      <a:r>
                        <a:rPr lang="en-US" sz="900" b="1" dirty="0" err="1">
                          <a:solidFill>
                            <a:schemeClr val="bg1">
                              <a:lumMod val="50000"/>
                            </a:schemeClr>
                          </a:solidFill>
                          <a:latin typeface="Calibri"/>
                          <a:ea typeface="Times New Roman"/>
                          <a:cs typeface="Times New Roman"/>
                        </a:rPr>
                        <a:t>Reteach</a:t>
                      </a:r>
                      <a:r>
                        <a:rPr lang="en-US" sz="900" b="1" dirty="0">
                          <a:solidFill>
                            <a:schemeClr val="bg1">
                              <a:lumMod val="50000"/>
                            </a:schemeClr>
                          </a:solidFill>
                          <a:latin typeface="Calibri"/>
                          <a:ea typeface="Times New Roman"/>
                          <a:cs typeface="Times New Roman"/>
                        </a:rPr>
                        <a:t>:</a:t>
                      </a:r>
                      <a:endParaRPr lang="en-US" sz="900" dirty="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I will work with students in a small group on graphing.  The students will use bear counters to construct a graph.  The students will count one color of bears at a time.  They will graph one color at a time.  Then they will count the bears and write the number at the top of the column for that color.  They will repeat the steps for each color.  </a:t>
                      </a:r>
                    </a:p>
                    <a:p>
                      <a:pPr marL="0" marR="0">
                        <a:lnSpc>
                          <a:spcPct val="115000"/>
                        </a:lnSpc>
                        <a:spcBef>
                          <a:spcPts val="0"/>
                        </a:spcBef>
                        <a:spcAft>
                          <a:spcPts val="0"/>
                        </a:spcAft>
                      </a:pPr>
                      <a:r>
                        <a:rPr lang="en-US" sz="900" b="1" dirty="0">
                          <a:solidFill>
                            <a:schemeClr val="bg1">
                              <a:lumMod val="50000"/>
                            </a:schemeClr>
                          </a:solidFill>
                          <a:latin typeface="Calibri"/>
                          <a:ea typeface="Times New Roman"/>
                          <a:cs typeface="Times New Roman"/>
                        </a:rPr>
                        <a:t>Enrichment:</a:t>
                      </a:r>
                      <a:endParaRPr lang="en-US" sz="900" dirty="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The students will play a line graphing game.  They will compare and contrast the two graphs.  </a:t>
                      </a:r>
                    </a:p>
                    <a:p>
                      <a:pPr marL="0" marR="0">
                        <a:lnSpc>
                          <a:spcPct val="115000"/>
                        </a:lnSpc>
                        <a:spcBef>
                          <a:spcPts val="0"/>
                        </a:spcBef>
                        <a:spcAft>
                          <a:spcPts val="0"/>
                        </a:spcAft>
                      </a:pPr>
                      <a:r>
                        <a:rPr lang="en-US" sz="900" dirty="0">
                          <a:solidFill>
                            <a:schemeClr val="bg1">
                              <a:lumMod val="50000"/>
                            </a:schemeClr>
                          </a:solidFill>
                          <a:latin typeface="Calibri"/>
                          <a:ea typeface="Times New Roman"/>
                          <a:cs typeface="Times New Roman"/>
                          <a:hlinkClick r:id="rId3"/>
                        </a:rPr>
                        <a:t>http://</a:t>
                      </a:r>
                      <a:r>
                        <a:rPr lang="en-US" sz="900" dirty="0" smtClean="0">
                          <a:solidFill>
                            <a:schemeClr val="bg1">
                              <a:lumMod val="50000"/>
                            </a:schemeClr>
                          </a:solidFill>
                          <a:latin typeface="Calibri"/>
                          <a:ea typeface="Times New Roman"/>
                          <a:cs typeface="Times New Roman"/>
                          <a:hlinkClick r:id="rId3"/>
                        </a:rPr>
                        <a:t>www.toytheater.com/balloon-pop.php</a:t>
                      </a:r>
                      <a:endParaRPr lang="en-US" sz="900" dirty="0" smtClean="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900" dirty="0" smtClean="0">
                          <a:solidFill>
                            <a:schemeClr val="bg1">
                              <a:lumMod val="50000"/>
                            </a:schemeClr>
                          </a:solidFill>
                          <a:latin typeface="Calibri"/>
                          <a:ea typeface="Times New Roman"/>
                          <a:cs typeface="Times New Roman"/>
                        </a:rPr>
                        <a:t>   </a:t>
                      </a:r>
                      <a:endParaRPr lang="en-US" sz="900" dirty="0">
                        <a:solidFill>
                          <a:schemeClr val="bg1">
                            <a:lumMod val="50000"/>
                          </a:schemeClr>
                        </a:solidFill>
                        <a:latin typeface="Calibri"/>
                        <a:ea typeface="Times New Roman"/>
                        <a:cs typeface="Times New Roman"/>
                      </a:endParaRP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900" dirty="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r>
                        <a:rPr lang="en-US" sz="900" dirty="0" smtClean="0">
                          <a:solidFill>
                            <a:schemeClr val="bg1">
                              <a:lumMod val="50000"/>
                            </a:schemeClr>
                          </a:solidFill>
                          <a:latin typeface="Calibri"/>
                          <a:ea typeface="Times New Roman"/>
                          <a:cs typeface="Times New Roman"/>
                        </a:rPr>
                        <a:t>Brown Bear Brown Bear What</a:t>
                      </a:r>
                      <a:r>
                        <a:rPr lang="en-US" sz="900" baseline="0" dirty="0" smtClean="0">
                          <a:solidFill>
                            <a:schemeClr val="bg1">
                              <a:lumMod val="50000"/>
                            </a:schemeClr>
                          </a:solidFill>
                          <a:latin typeface="Calibri"/>
                          <a:ea typeface="Times New Roman"/>
                          <a:cs typeface="Times New Roman"/>
                        </a:rPr>
                        <a:t> Do You See? </a:t>
                      </a: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baseline="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90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r>
                        <a:rPr lang="en-US" sz="900" dirty="0" smtClean="0">
                          <a:solidFill>
                            <a:schemeClr val="bg1">
                              <a:lumMod val="50000"/>
                            </a:schemeClr>
                          </a:solidFill>
                          <a:latin typeface="Calibri"/>
                          <a:ea typeface="Times New Roman"/>
                          <a:cs typeface="Times New Roman"/>
                        </a:rPr>
                        <a:t>chart </a:t>
                      </a:r>
                      <a:r>
                        <a:rPr lang="en-US" sz="900" dirty="0">
                          <a:solidFill>
                            <a:schemeClr val="bg1">
                              <a:lumMod val="50000"/>
                            </a:schemeClr>
                          </a:solidFill>
                          <a:latin typeface="Calibri"/>
                          <a:ea typeface="Times New Roman"/>
                          <a:cs typeface="Times New Roman"/>
                        </a:rPr>
                        <a:t>paper</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markers</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bear quilt</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skittles</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skittle graph sheet</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pencil</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color graph sheet</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bear counters</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pencil</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computer</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internet access</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Teacher Observation</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(Formal Assessment)</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Teacher Observation</a:t>
                      </a:r>
                    </a:p>
                    <a:p>
                      <a:pPr marL="0" marR="0" algn="ctr">
                        <a:lnSpc>
                          <a:spcPct val="115000"/>
                        </a:lnSpc>
                        <a:spcBef>
                          <a:spcPts val="0"/>
                        </a:spcBef>
                        <a:spcAft>
                          <a:spcPts val="0"/>
                        </a:spcAft>
                      </a:pPr>
                      <a:r>
                        <a:rPr lang="en-US" sz="900" dirty="0">
                          <a:solidFill>
                            <a:schemeClr val="bg1">
                              <a:lumMod val="50000"/>
                            </a:schemeClr>
                          </a:solidFill>
                          <a:latin typeface="Calibri"/>
                          <a:ea typeface="Times New Roman"/>
                          <a:cs typeface="Times New Roman"/>
                        </a:rPr>
                        <a:t>(Formal Assessment</a:t>
                      </a:r>
                    </a:p>
                  </a:txBody>
                  <a:tcPr marL="44425" marR="444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Picture 4" descr="bear.jpg"/>
          <p:cNvPicPr>
            <a:picLocks noChangeAspect="1"/>
          </p:cNvPicPr>
          <p:nvPr/>
        </p:nvPicPr>
        <p:blipFill>
          <a:blip r:embed="rId4" cstate="print"/>
          <a:stretch>
            <a:fillRect/>
          </a:stretch>
        </p:blipFill>
        <p:spPr>
          <a:xfrm>
            <a:off x="6629400" y="2743200"/>
            <a:ext cx="685800" cy="990600"/>
          </a:xfrm>
          <a:prstGeom prst="rect">
            <a:avLst/>
          </a:prstGeom>
        </p:spPr>
      </p:pic>
    </p:spTree>
  </p:cSld>
  <p:clrMapOvr>
    <a:masterClrMapping/>
  </p:clrMapOvr>
  <p:transition spd="slow">
    <p:split dir="in"/>
    <p:sndAc>
      <p:stSnd>
        <p:snd r:embed="rId2" name="cashreg.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84238"/>
          </a:xfrm>
        </p:spPr>
        <p:txBody>
          <a:bodyPr/>
          <a:lstStyle/>
          <a:p>
            <a:r>
              <a:rPr lang="en-US" dirty="0" smtClean="0">
                <a:solidFill>
                  <a:srgbClr val="008000"/>
                </a:solidFill>
              </a:rPr>
              <a:t>The Very Hungry Caterpillar</a:t>
            </a:r>
            <a:endParaRPr lang="en-US" dirty="0">
              <a:solidFill>
                <a:srgbClr val="008000"/>
              </a:solidFill>
            </a:endParaRPr>
          </a:p>
        </p:txBody>
      </p:sp>
      <p:sp>
        <p:nvSpPr>
          <p:cNvPr id="4" name="Content Placeholder 3"/>
          <p:cNvSpPr>
            <a:spLocks noGrp="1"/>
          </p:cNvSpPr>
          <p:nvPr>
            <p:ph sz="quarter" idx="1"/>
          </p:nvPr>
        </p:nvSpPr>
        <p:spPr>
          <a:xfrm>
            <a:off x="228600" y="1066800"/>
            <a:ext cx="4343400" cy="5638800"/>
          </a:xfrm>
        </p:spPr>
        <p:txBody>
          <a:bodyPr>
            <a:noAutofit/>
          </a:bodyPr>
          <a:lstStyle/>
          <a:p>
            <a:pPr>
              <a:buNone/>
            </a:pPr>
            <a:r>
              <a:rPr lang="en-US" sz="4500" dirty="0" smtClean="0">
                <a:solidFill>
                  <a:srgbClr val="008000"/>
                </a:solidFill>
              </a:rPr>
              <a:t>   </a:t>
            </a:r>
            <a:r>
              <a:rPr lang="en-US" sz="1800" dirty="0" smtClean="0">
                <a:solidFill>
                  <a:srgbClr val="008000"/>
                </a:solidFill>
              </a:rPr>
              <a:t>The story of </a:t>
            </a:r>
            <a:r>
              <a:rPr lang="en-US" sz="1800" i="1" dirty="0" smtClean="0">
                <a:solidFill>
                  <a:srgbClr val="008000"/>
                </a:solidFill>
              </a:rPr>
              <a:t>The Very Hungry Caterpillar</a:t>
            </a:r>
            <a:r>
              <a:rPr lang="en-US" sz="1800" dirty="0" smtClean="0">
                <a:solidFill>
                  <a:srgbClr val="008000"/>
                </a:solidFill>
              </a:rPr>
              <a:t> is a simple one that emphasizes numbers and days of the week. The caterpillar is not only very hungry, but he also has unusual tastes in food. After popping out of an egg on Sunday, the very hungry caterpillar eats holes through the book's pages as he eats his way through a variety of foods, beginning with one apple on Monday and two pears on Tuesday and ending with 10 different foods on Saturday. Not surprisingly, the very hungry caterpillar ends up with a stomach ache. Fortunately, a serving of one green leaf helps. The now very fat caterpillar builds a cocoon. After staying in it for two weeks, he nibbles a hole in the cocoon and emerges a beautiful butterfly.</a:t>
            </a:r>
          </a:p>
          <a:p>
            <a:endParaRPr lang="en-US" dirty="0"/>
          </a:p>
        </p:txBody>
      </p:sp>
      <p:sp>
        <p:nvSpPr>
          <p:cNvPr id="6" name="Content Placeholder 5"/>
          <p:cNvSpPr>
            <a:spLocks noGrp="1"/>
          </p:cNvSpPr>
          <p:nvPr>
            <p:ph sz="quarter" idx="2"/>
          </p:nvPr>
        </p:nvSpPr>
        <p:spPr>
          <a:xfrm>
            <a:off x="4648200" y="1295400"/>
            <a:ext cx="4038600" cy="4830763"/>
          </a:xfrm>
        </p:spPr>
        <p:txBody>
          <a:bodyPr>
            <a:normAutofit fontScale="40000" lnSpcReduction="20000"/>
          </a:bodyPr>
          <a:lstStyle/>
          <a:p>
            <a:r>
              <a:rPr lang="en-US" sz="5500" dirty="0" smtClean="0">
                <a:solidFill>
                  <a:srgbClr val="008000"/>
                </a:solidFill>
              </a:rPr>
              <a:t>Language Arts – Students will create a list of different foods on cards and arrange them in alphabetical order</a:t>
            </a:r>
          </a:p>
          <a:p>
            <a:r>
              <a:rPr lang="en-US" sz="5500" dirty="0" smtClean="0">
                <a:solidFill>
                  <a:srgbClr val="008000"/>
                </a:solidFill>
              </a:rPr>
              <a:t>Math – Students will use favorite foods to create a bar graph.</a:t>
            </a:r>
          </a:p>
          <a:p>
            <a:r>
              <a:rPr lang="en-US" sz="5500" dirty="0" smtClean="0">
                <a:solidFill>
                  <a:srgbClr val="008000"/>
                </a:solidFill>
              </a:rPr>
              <a:t>Science – Students will color and order the life cycle of a butterfly.</a:t>
            </a:r>
          </a:p>
          <a:p>
            <a:r>
              <a:rPr lang="en-US" sz="5500" dirty="0" smtClean="0">
                <a:solidFill>
                  <a:srgbClr val="008000"/>
                </a:solidFill>
              </a:rPr>
              <a:t>Art – Students will use pompom balls, wiggle eyes, pipe cleaners, and construction paper to make a caterpillar</a:t>
            </a:r>
            <a:r>
              <a:rPr lang="en-US" dirty="0" smtClean="0">
                <a:solidFill>
                  <a:srgbClr val="008000"/>
                </a:solidFill>
              </a:rPr>
              <a:t>.</a:t>
            </a:r>
            <a:endParaRPr lang="en-US" dirty="0">
              <a:solidFill>
                <a:srgbClr val="008000"/>
              </a:solidFill>
            </a:endParaRPr>
          </a:p>
        </p:txBody>
      </p:sp>
      <p:pic>
        <p:nvPicPr>
          <p:cNvPr id="5" name="Picture 4" descr="cat.jpg"/>
          <p:cNvPicPr>
            <a:picLocks noChangeAspect="1"/>
          </p:cNvPicPr>
          <p:nvPr/>
        </p:nvPicPr>
        <p:blipFill>
          <a:blip r:embed="rId3" cstate="print"/>
          <a:stretch>
            <a:fillRect/>
          </a:stretch>
        </p:blipFill>
        <p:spPr>
          <a:xfrm>
            <a:off x="7239000" y="228600"/>
            <a:ext cx="1343025" cy="990600"/>
          </a:xfrm>
          <a:prstGeom prst="rect">
            <a:avLst/>
          </a:prstGeom>
        </p:spPr>
      </p:pic>
    </p:spTree>
  </p:cSld>
  <p:clrMapOvr>
    <a:masterClrMapping/>
  </p:clrMapOvr>
  <p:transition spd="slow">
    <p:strips dir="ru"/>
    <p:sndAc>
      <p:stSnd>
        <p:snd r:embed="rId2"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8000"/>
                </a:solidFill>
              </a:rPr>
              <a:t>The Very Hungry Caterpillar Lesson Plan</a:t>
            </a:r>
            <a:endParaRPr lang="en-US" dirty="0"/>
          </a:p>
        </p:txBody>
      </p:sp>
      <p:graphicFrame>
        <p:nvGraphicFramePr>
          <p:cNvPr id="4" name="Content Placeholder 3"/>
          <p:cNvGraphicFramePr>
            <a:graphicFrameLocks noGrp="1"/>
          </p:cNvGraphicFramePr>
          <p:nvPr>
            <p:ph sz="quarter" idx="1"/>
          </p:nvPr>
        </p:nvGraphicFramePr>
        <p:xfrm>
          <a:off x="381000" y="1447800"/>
          <a:ext cx="8153400" cy="4876800"/>
        </p:xfrm>
        <a:graphic>
          <a:graphicData uri="http://schemas.openxmlformats.org/drawingml/2006/table">
            <a:tbl>
              <a:tblPr/>
              <a:tblGrid>
                <a:gridCol w="1639086"/>
                <a:gridCol w="4202784"/>
                <a:gridCol w="1365904"/>
                <a:gridCol w="945626"/>
              </a:tblGrid>
              <a:tr h="151552">
                <a:tc>
                  <a:txBody>
                    <a:bodyPr/>
                    <a:lstStyle/>
                    <a:p>
                      <a:pPr marL="0" marR="0">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Name:  Laurie Brewer</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Name of Unit: “Critters of Eric Carle”</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Date:  June 20, 2010</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Grade Level:  1</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52">
                <a:tc>
                  <a:txBody>
                    <a:bodyPr/>
                    <a:lstStyle/>
                    <a:p>
                      <a:pPr marL="0" marR="0" algn="ctr">
                        <a:lnSpc>
                          <a:spcPct val="115000"/>
                        </a:lnSpc>
                        <a:spcBef>
                          <a:spcPts val="0"/>
                        </a:spcBef>
                        <a:spcAft>
                          <a:spcPts val="0"/>
                        </a:spcAft>
                      </a:pPr>
                      <a:r>
                        <a:rPr lang="en-US" sz="800">
                          <a:solidFill>
                            <a:schemeClr val="bg1">
                              <a:lumMod val="50000"/>
                            </a:schemeClr>
                          </a:solidFill>
                          <a:latin typeface="Calibri"/>
                          <a:ea typeface="Times New Roman"/>
                          <a:cs typeface="Times New Roman"/>
                        </a:rPr>
                        <a:t>Objective</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chemeClr val="bg1">
                              <a:lumMod val="50000"/>
                            </a:schemeClr>
                          </a:solidFill>
                          <a:latin typeface="Calibri"/>
                          <a:ea typeface="Times New Roman"/>
                          <a:cs typeface="Times New Roman"/>
                        </a:rPr>
                        <a:t>Procedures</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chemeClr val="bg1">
                              <a:lumMod val="50000"/>
                            </a:schemeClr>
                          </a:solidFill>
                          <a:latin typeface="Calibri"/>
                          <a:ea typeface="Times New Roman"/>
                          <a:cs typeface="Times New Roman"/>
                        </a:rPr>
                        <a:t>Materials</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solidFill>
                            <a:schemeClr val="bg1">
                              <a:lumMod val="50000"/>
                            </a:schemeClr>
                          </a:solidFill>
                          <a:latin typeface="Calibri"/>
                          <a:ea typeface="Times New Roman"/>
                          <a:cs typeface="Times New Roman"/>
                        </a:rPr>
                        <a:t>Evaluation</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3696">
                <a:tc>
                  <a:txBody>
                    <a:bodyPr/>
                    <a:lstStyle/>
                    <a:p>
                      <a:pPr marL="0" marR="0" algn="ctr">
                        <a:lnSpc>
                          <a:spcPct val="115000"/>
                        </a:lnSpc>
                        <a:spcBef>
                          <a:spcPts val="0"/>
                        </a:spcBef>
                        <a:spcAft>
                          <a:spcPts val="0"/>
                        </a:spcAft>
                      </a:pPr>
                      <a:endParaRPr lang="en-US" sz="800" dirty="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1a3  Identify and use title page, title, author, illustrator, and table of contents of a book. (DOK 1)</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3d3  The student will compose a functional text (an alphabetical list of foods) (DOK 3)</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b="1">
                          <a:solidFill>
                            <a:schemeClr val="bg1">
                              <a:lumMod val="50000"/>
                            </a:schemeClr>
                          </a:solidFill>
                          <a:latin typeface="Calibri"/>
                          <a:ea typeface="Times New Roman"/>
                          <a:cs typeface="Times New Roman"/>
                        </a:rPr>
                        <a:t>Whole Group:</a:t>
                      </a:r>
                      <a:endParaRPr lang="en-US" sz="80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1.  Review the story elements by allowing students to play The Parts of a Book game. (</a:t>
                      </a:r>
                      <a:r>
                        <a:rPr lang="en-US" sz="800" u="sng">
                          <a:solidFill>
                            <a:schemeClr val="bg1">
                              <a:lumMod val="50000"/>
                            </a:schemeClr>
                          </a:solidFill>
                          <a:latin typeface="Calibri"/>
                          <a:ea typeface="Times New Roman"/>
                          <a:cs typeface="Times New Roman"/>
                          <a:hlinkClick r:id="rId3"/>
                        </a:rPr>
                        <a:t>www.pppst.com/partsofabook.html</a:t>
                      </a:r>
                      <a:r>
                        <a:rPr lang="en-US" sz="800">
                          <a:solidFill>
                            <a:schemeClr val="bg1">
                              <a:lumMod val="50000"/>
                            </a:schemeClr>
                          </a:solidFill>
                          <a:latin typeface="Calibri"/>
                          <a:ea typeface="Times New Roman"/>
                          <a:cs typeface="Times New Roman"/>
                        </a:rPr>
                        <a:t>)</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2.  Use this game to introduce the new story (elements) of </a:t>
                      </a:r>
                      <a:r>
                        <a:rPr lang="en-US" sz="800" u="sng">
                          <a:solidFill>
                            <a:schemeClr val="bg1">
                              <a:lumMod val="50000"/>
                            </a:schemeClr>
                          </a:solidFill>
                          <a:latin typeface="Calibri"/>
                          <a:ea typeface="Times New Roman"/>
                          <a:cs typeface="Times New Roman"/>
                        </a:rPr>
                        <a:t>The Very Hungry Caterpillar by Eric Carle.</a:t>
                      </a:r>
                      <a:endParaRPr lang="en-US" sz="80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3.  Explain how this story fits into the Unit: “Critters of Eric Carle”.</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4.  Introduce the story vocabulary words.</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5.  As each word is introduced, place it on the story board.  Use the vocabulary cards to MODEL for students the skill of putting each word in alphabetical order.</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6.  Read the story.</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7.  After the story is read, have students brainstorm a list of foods that the caterpillar ate.  Compile the list on the board.</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8.  Explain the directions for the activity.</a:t>
                      </a:r>
                    </a:p>
                    <a:p>
                      <a:pPr marL="0" marR="0">
                        <a:lnSpc>
                          <a:spcPct val="115000"/>
                        </a:lnSpc>
                        <a:spcBef>
                          <a:spcPts val="0"/>
                        </a:spcBef>
                        <a:spcAft>
                          <a:spcPts val="0"/>
                        </a:spcAft>
                      </a:pPr>
                      <a:r>
                        <a:rPr lang="en-US" sz="800" b="1">
                          <a:solidFill>
                            <a:schemeClr val="bg1">
                              <a:lumMod val="50000"/>
                            </a:schemeClr>
                          </a:solidFill>
                          <a:latin typeface="Calibri"/>
                          <a:ea typeface="Times New Roman"/>
                          <a:cs typeface="Times New Roman"/>
                        </a:rPr>
                        <a:t>Independent Work (Incorporating Language with the Arts)</a:t>
                      </a:r>
                      <a:endParaRPr lang="en-US" sz="80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1.  Write each word from the story on a caterpillar body part.</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2.  Place each body part in alphabetical order.</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3.  Paste the caterpillar’s body parts on another sheet of paper starting with head to make a caterpillar.</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4.  Share and check your work with your partner (Students will be paired in ability groups for appropriate partners).</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5.  Present your project to the class.</a:t>
                      </a:r>
                    </a:p>
                    <a:p>
                      <a:pPr marL="0" marR="0">
                        <a:lnSpc>
                          <a:spcPct val="115000"/>
                        </a:lnSpc>
                        <a:spcBef>
                          <a:spcPts val="0"/>
                        </a:spcBef>
                        <a:spcAft>
                          <a:spcPts val="0"/>
                        </a:spcAft>
                      </a:pPr>
                      <a:r>
                        <a:rPr lang="en-US" sz="800" b="1">
                          <a:solidFill>
                            <a:schemeClr val="bg1">
                              <a:lumMod val="50000"/>
                            </a:schemeClr>
                          </a:solidFill>
                          <a:latin typeface="Calibri"/>
                          <a:ea typeface="Times New Roman"/>
                          <a:cs typeface="Times New Roman"/>
                        </a:rPr>
                        <a:t>Closing:</a:t>
                      </a:r>
                      <a:endParaRPr lang="en-US" sz="800">
                        <a:solidFill>
                          <a:schemeClr val="bg1">
                            <a:lumMod val="50000"/>
                          </a:schemeClr>
                        </a:solidFill>
                        <a:latin typeface="Calibri"/>
                        <a:ea typeface="Times New Roman"/>
                        <a:cs typeface="Times New Roman"/>
                      </a:endParaRP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1.  Close the lesson by allowing the students to view a power point that focuses on facts about Eric Carle.</a:t>
                      </a:r>
                    </a:p>
                    <a:p>
                      <a:pPr marL="0" marR="0">
                        <a:lnSpc>
                          <a:spcPct val="115000"/>
                        </a:lnSpc>
                        <a:spcBef>
                          <a:spcPts val="0"/>
                        </a:spcBef>
                        <a:spcAft>
                          <a:spcPts val="0"/>
                        </a:spcAft>
                      </a:pPr>
                      <a:r>
                        <a:rPr lang="en-US" sz="800">
                          <a:solidFill>
                            <a:schemeClr val="bg1">
                              <a:lumMod val="50000"/>
                            </a:schemeClr>
                          </a:solidFill>
                          <a:latin typeface="Calibri"/>
                          <a:ea typeface="Times New Roman"/>
                          <a:cs typeface="Times New Roman"/>
                        </a:rPr>
                        <a:t>2.  Point out how the lesson will continue tomorrow by revealing which book will be highlighted next in the Author study.</a:t>
                      </a:r>
                    </a:p>
                    <a:p>
                      <a:pPr marL="0" marR="0">
                        <a:lnSpc>
                          <a:spcPct val="115000"/>
                        </a:lnSpc>
                        <a:spcBef>
                          <a:spcPts val="0"/>
                        </a:spcBef>
                        <a:spcAft>
                          <a:spcPts val="0"/>
                        </a:spcAft>
                      </a:pPr>
                      <a:r>
                        <a:rPr lang="en-US" sz="800" b="1">
                          <a:solidFill>
                            <a:schemeClr val="bg1">
                              <a:lumMod val="50000"/>
                            </a:schemeClr>
                          </a:solidFill>
                          <a:latin typeface="Calibri"/>
                          <a:ea typeface="Times New Roman"/>
                          <a:cs typeface="Times New Roman"/>
                        </a:rPr>
                        <a:t>RETEACH/ENRICHMENT:</a:t>
                      </a:r>
                      <a:endParaRPr lang="en-US" sz="800">
                        <a:solidFill>
                          <a:schemeClr val="bg1">
                            <a:lumMod val="50000"/>
                          </a:schemeClr>
                        </a:solidFill>
                        <a:latin typeface="Calibri"/>
                        <a:ea typeface="Times New Roman"/>
                        <a:cs typeface="Times New Roman"/>
                      </a:endParaRPr>
                    </a:p>
                    <a:p>
                      <a:pPr marL="342900" marR="0" lvl="0" indent="-342900">
                        <a:lnSpc>
                          <a:spcPct val="115000"/>
                        </a:lnSpc>
                        <a:spcBef>
                          <a:spcPts val="0"/>
                        </a:spcBef>
                        <a:spcAft>
                          <a:spcPts val="0"/>
                        </a:spcAft>
                        <a:buFont typeface="+mj-lt"/>
                        <a:buAutoNum type="arabicPeriod"/>
                      </a:pPr>
                      <a:r>
                        <a:rPr lang="en-US" sz="800">
                          <a:solidFill>
                            <a:schemeClr val="bg1">
                              <a:lumMod val="50000"/>
                            </a:schemeClr>
                          </a:solidFill>
                          <a:latin typeface="Calibri"/>
                          <a:ea typeface="Times New Roman"/>
                          <a:cs typeface="Times New Roman"/>
                        </a:rPr>
                        <a:t>Allow students to play the interactive game on alphabetical order to review or enrich this skill.</a:t>
                      </a:r>
                    </a:p>
                    <a:p>
                      <a:pPr marL="342900" marR="0" lvl="0" indent="-342900">
                        <a:lnSpc>
                          <a:spcPct val="115000"/>
                        </a:lnSpc>
                        <a:spcBef>
                          <a:spcPts val="0"/>
                        </a:spcBef>
                        <a:spcAft>
                          <a:spcPts val="0"/>
                        </a:spcAft>
                        <a:buFont typeface="+mj-lt"/>
                        <a:buAutoNum type="arabicPeriod"/>
                      </a:pPr>
                      <a:r>
                        <a:rPr lang="en-US" sz="800">
                          <a:solidFill>
                            <a:schemeClr val="bg1">
                              <a:lumMod val="50000"/>
                            </a:schemeClr>
                          </a:solidFill>
                          <a:latin typeface="Calibri"/>
                          <a:ea typeface="Times New Roman"/>
                          <a:cs typeface="Times New Roman"/>
                        </a:rPr>
                        <a:t>Remedial work is done in games 1-2 and enrichment work is done in games 4-5.</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800" dirty="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LCD Projector </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Computer</a:t>
                      </a:r>
                    </a:p>
                    <a:p>
                      <a:pPr marL="0" marR="0" algn="ctr">
                        <a:lnSpc>
                          <a:spcPct val="115000"/>
                        </a:lnSpc>
                        <a:spcBef>
                          <a:spcPts val="0"/>
                        </a:spcBef>
                        <a:spcAft>
                          <a:spcPts val="0"/>
                        </a:spcAft>
                      </a:pPr>
                      <a:r>
                        <a:rPr lang="en-US" sz="800" u="sng" dirty="0">
                          <a:solidFill>
                            <a:schemeClr val="bg1">
                              <a:lumMod val="50000"/>
                            </a:schemeClr>
                          </a:solidFill>
                          <a:latin typeface="Calibri"/>
                          <a:ea typeface="Times New Roman"/>
                          <a:cs typeface="Times New Roman"/>
                        </a:rPr>
                        <a:t>The Very Hungry </a:t>
                      </a:r>
                      <a:r>
                        <a:rPr lang="en-US" sz="800" u="sng" dirty="0" smtClean="0">
                          <a:solidFill>
                            <a:schemeClr val="bg1">
                              <a:lumMod val="50000"/>
                            </a:schemeClr>
                          </a:solidFill>
                          <a:latin typeface="Calibri"/>
                          <a:ea typeface="Times New Roman"/>
                          <a:cs typeface="Times New Roman"/>
                        </a:rPr>
                        <a:t>Caterpillar</a:t>
                      </a: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endParaRPr lang="en-US" sz="800" u="sng"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r>
                        <a:rPr lang="en-US" sz="800" dirty="0" smtClean="0">
                          <a:solidFill>
                            <a:schemeClr val="bg1">
                              <a:lumMod val="50000"/>
                            </a:schemeClr>
                          </a:solidFill>
                          <a:latin typeface="Calibri"/>
                          <a:ea typeface="Times New Roman"/>
                          <a:cs typeface="Times New Roman"/>
                        </a:rPr>
                        <a:t>book </a:t>
                      </a:r>
                      <a:r>
                        <a:rPr lang="en-US" sz="800" dirty="0">
                          <a:solidFill>
                            <a:schemeClr val="bg1">
                              <a:lumMod val="50000"/>
                            </a:schemeClr>
                          </a:solidFill>
                          <a:latin typeface="Calibri"/>
                          <a:ea typeface="Times New Roman"/>
                          <a:cs typeface="Times New Roman"/>
                        </a:rPr>
                        <a:t>by Eric Carle</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Story Board</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Vocabulary Words</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Marker Board, Markers</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Activity Page (Caterpillar body</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Parts)</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Crayons, Markers, Glue</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Large Sheet of Paper</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Computer, LCD Projector</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INTERACTIVE WEB GAME</a:t>
                      </a:r>
                    </a:p>
                    <a:p>
                      <a:pPr marL="0" marR="0" algn="ctr">
                        <a:lnSpc>
                          <a:spcPct val="115000"/>
                        </a:lnSpc>
                        <a:spcBef>
                          <a:spcPts val="0"/>
                        </a:spcBef>
                        <a:spcAft>
                          <a:spcPts val="0"/>
                        </a:spcAft>
                      </a:pPr>
                      <a:r>
                        <a:rPr lang="en-US" sz="800" u="sng" dirty="0">
                          <a:solidFill>
                            <a:schemeClr val="bg1">
                              <a:lumMod val="50000"/>
                            </a:schemeClr>
                          </a:solidFill>
                          <a:latin typeface="Calibri"/>
                          <a:ea typeface="Times New Roman"/>
                          <a:cs typeface="Times New Roman"/>
                          <a:hlinkClick r:id="rId4"/>
                        </a:rPr>
                        <a:t>www.roythezebra.com/reading</a:t>
                      </a:r>
                      <a:endParaRPr lang="en-US" sz="800" dirty="0">
                        <a:solidFill>
                          <a:schemeClr val="bg1">
                            <a:lumMod val="50000"/>
                          </a:schemeClr>
                        </a:solidFill>
                        <a:latin typeface="Calibri"/>
                        <a:ea typeface="Times New Roman"/>
                        <a:cs typeface="Times New Roman"/>
                      </a:endParaRP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800" dirty="0" smtClean="0">
                        <a:solidFill>
                          <a:schemeClr val="bg1">
                            <a:lumMod val="50000"/>
                          </a:schemeClr>
                        </a:solidFill>
                        <a:latin typeface="Calibri"/>
                        <a:ea typeface="Times New Roman"/>
                        <a:cs typeface="Times New Roman"/>
                      </a:endParaRPr>
                    </a:p>
                    <a:p>
                      <a:pPr marL="0" marR="0" algn="ctr">
                        <a:lnSpc>
                          <a:spcPct val="115000"/>
                        </a:lnSpc>
                        <a:spcBef>
                          <a:spcPts val="0"/>
                        </a:spcBef>
                        <a:spcAft>
                          <a:spcPts val="0"/>
                        </a:spcAft>
                      </a:pPr>
                      <a:r>
                        <a:rPr lang="en-US" sz="800" dirty="0" smtClean="0">
                          <a:solidFill>
                            <a:schemeClr val="bg1">
                              <a:lumMod val="50000"/>
                            </a:schemeClr>
                          </a:solidFill>
                          <a:latin typeface="Calibri"/>
                          <a:ea typeface="Times New Roman"/>
                          <a:cs typeface="Times New Roman"/>
                        </a:rPr>
                        <a:t>Teacher </a:t>
                      </a:r>
                      <a:r>
                        <a:rPr lang="en-US" sz="800" dirty="0">
                          <a:solidFill>
                            <a:schemeClr val="bg1">
                              <a:lumMod val="50000"/>
                            </a:schemeClr>
                          </a:solidFill>
                          <a:latin typeface="Calibri"/>
                          <a:ea typeface="Times New Roman"/>
                          <a:cs typeface="Times New Roman"/>
                        </a:rPr>
                        <a:t>Observation</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Peer Assessment</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Teacher Observation/</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Assessment during presentation</a:t>
                      </a:r>
                    </a:p>
                    <a:p>
                      <a:pPr marL="0" marR="0" algn="ctr">
                        <a:lnSpc>
                          <a:spcPct val="115000"/>
                        </a:lnSpc>
                        <a:spcBef>
                          <a:spcPts val="0"/>
                        </a:spcBef>
                        <a:spcAft>
                          <a:spcPts val="0"/>
                        </a:spcAft>
                      </a:pPr>
                      <a:r>
                        <a:rPr lang="en-US" sz="800" dirty="0">
                          <a:solidFill>
                            <a:schemeClr val="bg1">
                              <a:lumMod val="50000"/>
                            </a:schemeClr>
                          </a:solidFill>
                          <a:latin typeface="Calibri"/>
                          <a:ea typeface="Times New Roman"/>
                          <a:cs typeface="Times New Roman"/>
                        </a:rPr>
                        <a:t>Self Check</a:t>
                      </a:r>
                    </a:p>
                  </a:txBody>
                  <a:tcPr marL="47038" marR="470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Picture 4" descr="cat.jpg"/>
          <p:cNvPicPr>
            <a:picLocks noChangeAspect="1"/>
          </p:cNvPicPr>
          <p:nvPr/>
        </p:nvPicPr>
        <p:blipFill>
          <a:blip r:embed="rId5" cstate="print"/>
          <a:stretch>
            <a:fillRect/>
          </a:stretch>
        </p:blipFill>
        <p:spPr>
          <a:xfrm>
            <a:off x="6324600" y="2438400"/>
            <a:ext cx="1190625" cy="857250"/>
          </a:xfrm>
          <a:prstGeom prst="rect">
            <a:avLst/>
          </a:prstGeom>
        </p:spPr>
      </p:pic>
    </p:spTree>
  </p:cSld>
  <p:clrMapOvr>
    <a:masterClrMapping/>
  </p:clrMapOvr>
  <p:transition spd="slow">
    <p:wheel spokes="8"/>
    <p:sndAc>
      <p:stSnd>
        <p:snd r:embed="rId2" name="hammer.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A House for Hermit Crab</a:t>
            </a:r>
            <a:endParaRPr lang="en-US" dirty="0">
              <a:solidFill>
                <a:schemeClr val="bg2"/>
              </a:solidFill>
            </a:endParaRPr>
          </a:p>
        </p:txBody>
      </p:sp>
      <p:sp>
        <p:nvSpPr>
          <p:cNvPr id="4" name="Content Placeholder 3"/>
          <p:cNvSpPr>
            <a:spLocks noGrp="1"/>
          </p:cNvSpPr>
          <p:nvPr>
            <p:ph sz="quarter" idx="1"/>
          </p:nvPr>
        </p:nvSpPr>
        <p:spPr>
          <a:xfrm>
            <a:off x="152400" y="1600200"/>
            <a:ext cx="3962400" cy="4525963"/>
          </a:xfrm>
        </p:spPr>
        <p:txBody>
          <a:bodyPr>
            <a:noAutofit/>
          </a:bodyPr>
          <a:lstStyle/>
          <a:p>
            <a:pPr>
              <a:buNone/>
            </a:pPr>
            <a:r>
              <a:rPr lang="en-US" dirty="0" smtClean="0">
                <a:solidFill>
                  <a:schemeClr val="tx2"/>
                </a:solidFill>
              </a:rPr>
              <a:t>      </a:t>
            </a:r>
            <a:r>
              <a:rPr lang="en-US" sz="2000" dirty="0" smtClean="0">
                <a:solidFill>
                  <a:schemeClr val="bg2"/>
                </a:solidFill>
              </a:rPr>
              <a:t>Hermit Crab moves out of his small shell on the sea floor, in search of a new residence. When he finds a bigger place, a sea anemone offers to move in with him; a starfish agrees to decorate the joint. A snail and a sea urchin are employed for cleaning and protection, a lantern fish for lighting and smooth pebbles are used for a wall. Hermit lives happily for a while, until it is time to move again, to a still larger place.</a:t>
            </a:r>
            <a:endParaRPr lang="en-US" sz="2000" dirty="0">
              <a:solidFill>
                <a:schemeClr val="bg2"/>
              </a:solidFill>
            </a:endParaRPr>
          </a:p>
        </p:txBody>
      </p:sp>
      <p:sp>
        <p:nvSpPr>
          <p:cNvPr id="5" name="Content Placeholder 4"/>
          <p:cNvSpPr>
            <a:spLocks noGrp="1"/>
          </p:cNvSpPr>
          <p:nvPr>
            <p:ph sz="quarter" idx="2"/>
          </p:nvPr>
        </p:nvSpPr>
        <p:spPr>
          <a:xfrm>
            <a:off x="4876800" y="1981200"/>
            <a:ext cx="3886200" cy="4572000"/>
          </a:xfrm>
        </p:spPr>
        <p:txBody>
          <a:bodyPr>
            <a:normAutofit fontScale="62500" lnSpcReduction="20000"/>
          </a:bodyPr>
          <a:lstStyle/>
          <a:p>
            <a:r>
              <a:rPr lang="en-US" dirty="0" smtClean="0">
                <a:solidFill>
                  <a:schemeClr val="bg2"/>
                </a:solidFill>
              </a:rPr>
              <a:t>Science – Students will create a shoebox diorama habitat for an animal</a:t>
            </a:r>
          </a:p>
          <a:p>
            <a:r>
              <a:rPr lang="en-US" dirty="0" smtClean="0">
                <a:solidFill>
                  <a:schemeClr val="bg2"/>
                </a:solidFill>
              </a:rPr>
              <a:t>Math – Students will identify favorite character and create a pictograph for class</a:t>
            </a:r>
          </a:p>
          <a:p>
            <a:r>
              <a:rPr lang="en-US" dirty="0" smtClean="0">
                <a:solidFill>
                  <a:schemeClr val="bg2"/>
                </a:solidFill>
              </a:rPr>
              <a:t>Language Arts – Students will create a description for animals in Sea Creature tab booklet</a:t>
            </a:r>
          </a:p>
          <a:p>
            <a:r>
              <a:rPr lang="en-US" dirty="0" smtClean="0">
                <a:solidFill>
                  <a:schemeClr val="bg2"/>
                </a:solidFill>
              </a:rPr>
              <a:t>Art – Students will decorate a crab transparency to create a sun catcher</a:t>
            </a:r>
          </a:p>
          <a:p>
            <a:r>
              <a:rPr lang="en-US" dirty="0" smtClean="0">
                <a:solidFill>
                  <a:schemeClr val="bg2"/>
                </a:solidFill>
              </a:rPr>
              <a:t>Technology - http://www.sheppardsoftware.com/content/animals/kidscorner/seekandfind/seekandfindcoral.htm</a:t>
            </a:r>
            <a:endParaRPr lang="en-US" dirty="0">
              <a:solidFill>
                <a:schemeClr val="bg2"/>
              </a:solidFill>
            </a:endParaRPr>
          </a:p>
        </p:txBody>
      </p:sp>
      <p:pic>
        <p:nvPicPr>
          <p:cNvPr id="7" name="Picture 2" descr="http://z.about.com/d/preschoolers/1/0/E/3/-/-/7719323.jpg"/>
          <p:cNvPicPr>
            <a:picLocks noChangeAspect="1" noChangeArrowheads="1"/>
          </p:cNvPicPr>
          <p:nvPr/>
        </p:nvPicPr>
        <p:blipFill>
          <a:blip r:embed="rId3" cstate="print"/>
          <a:srcRect/>
          <a:stretch>
            <a:fillRect/>
          </a:stretch>
        </p:blipFill>
        <p:spPr bwMode="auto">
          <a:xfrm>
            <a:off x="7696200" y="152401"/>
            <a:ext cx="1143000" cy="1656522"/>
          </a:xfrm>
          <a:prstGeom prst="rect">
            <a:avLst/>
          </a:prstGeom>
          <a:noFill/>
        </p:spPr>
      </p:pic>
    </p:spTree>
  </p:cSld>
  <p:clrMapOvr>
    <a:masterClrMapping/>
  </p:clrMapOvr>
  <p:transition spd="slow">
    <p:circle/>
    <p:sndAc>
      <p:stSnd>
        <p:snd r:embed="rId2" name="laser.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2"/>
                </a:solidFill>
              </a:rPr>
              <a:t>A House for Hermit Crab Lesson Plan</a:t>
            </a:r>
            <a:endParaRPr lang="en-US" dirty="0">
              <a:solidFill>
                <a:schemeClr val="bg2"/>
              </a:solidFill>
            </a:endParaRPr>
          </a:p>
        </p:txBody>
      </p:sp>
      <p:graphicFrame>
        <p:nvGraphicFramePr>
          <p:cNvPr id="4" name="Content Placeholder 3"/>
          <p:cNvGraphicFramePr>
            <a:graphicFrameLocks noGrp="1"/>
          </p:cNvGraphicFramePr>
          <p:nvPr>
            <p:ph sz="quarter" idx="1"/>
          </p:nvPr>
        </p:nvGraphicFramePr>
        <p:xfrm>
          <a:off x="304801" y="1219200"/>
          <a:ext cx="8610598" cy="5410200"/>
        </p:xfrm>
        <a:graphic>
          <a:graphicData uri="http://schemas.openxmlformats.org/drawingml/2006/table">
            <a:tbl>
              <a:tblPr/>
              <a:tblGrid>
                <a:gridCol w="1559736"/>
                <a:gridCol w="4155263"/>
                <a:gridCol w="1828800"/>
                <a:gridCol w="1066799"/>
              </a:tblGrid>
              <a:tr h="193222">
                <a:tc>
                  <a:txBody>
                    <a:bodyPr/>
                    <a:lstStyle/>
                    <a:p>
                      <a:pPr marL="0" marR="0">
                        <a:spcBef>
                          <a:spcPts val="0"/>
                        </a:spcBef>
                        <a:spcAft>
                          <a:spcPts val="0"/>
                        </a:spcAft>
                      </a:pPr>
                      <a:r>
                        <a:rPr lang="en-US" sz="1100" b="1" dirty="0">
                          <a:solidFill>
                            <a:schemeClr val="bg1">
                              <a:lumMod val="50000"/>
                            </a:schemeClr>
                          </a:solidFill>
                          <a:latin typeface="Times New Roman"/>
                          <a:ea typeface="Times New Roman"/>
                        </a:rPr>
                        <a:t>Name: </a:t>
                      </a:r>
                      <a:r>
                        <a:rPr lang="en-US" sz="1100" b="1" dirty="0" smtClean="0">
                          <a:solidFill>
                            <a:schemeClr val="bg1">
                              <a:lumMod val="50000"/>
                            </a:schemeClr>
                          </a:solidFill>
                          <a:latin typeface="Times New Roman"/>
                          <a:ea typeface="Times New Roman"/>
                        </a:rPr>
                        <a:t> S </a:t>
                      </a:r>
                      <a:r>
                        <a:rPr lang="en-US" sz="1100" b="1" dirty="0" err="1" smtClean="0">
                          <a:solidFill>
                            <a:schemeClr val="bg1">
                              <a:lumMod val="50000"/>
                            </a:schemeClr>
                          </a:solidFill>
                          <a:latin typeface="Times New Roman"/>
                          <a:ea typeface="Times New Roman"/>
                        </a:rPr>
                        <a:t>Ruscoe</a:t>
                      </a:r>
                      <a:endParaRPr lang="en-US" sz="1100" dirty="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b="1" dirty="0">
                          <a:solidFill>
                            <a:schemeClr val="bg1">
                              <a:lumMod val="50000"/>
                            </a:schemeClr>
                          </a:solidFill>
                          <a:latin typeface="Times New Roman"/>
                          <a:ea typeface="Times New Roman"/>
                        </a:rPr>
                        <a:t>Name of Unit: Critters of Eric Carle</a:t>
                      </a:r>
                      <a:endParaRPr lang="en-US" sz="1100" dirty="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chemeClr val="bg1">
                              <a:lumMod val="50000"/>
                            </a:schemeClr>
                          </a:solidFill>
                          <a:latin typeface="Times New Roman"/>
                          <a:ea typeface="Times New Roman"/>
                        </a:rPr>
                        <a:t>Date: June 2010</a:t>
                      </a:r>
                      <a:endParaRPr lang="en-US" sz="110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solidFill>
                            <a:schemeClr val="bg1">
                              <a:lumMod val="50000"/>
                            </a:schemeClr>
                          </a:solidFill>
                          <a:latin typeface="Times New Roman"/>
                          <a:ea typeface="Times New Roman"/>
                        </a:rPr>
                        <a:t>Grade Level:  1</a:t>
                      </a:r>
                      <a:endParaRPr lang="en-US" sz="1100" dirty="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222">
                <a:tc>
                  <a:txBody>
                    <a:bodyPr/>
                    <a:lstStyle/>
                    <a:p>
                      <a:pPr marL="0" marR="0" algn="ctr">
                        <a:spcBef>
                          <a:spcPts val="0"/>
                        </a:spcBef>
                        <a:spcAft>
                          <a:spcPts val="0"/>
                        </a:spcAft>
                      </a:pPr>
                      <a:r>
                        <a:rPr lang="en-US" sz="1100" b="1">
                          <a:solidFill>
                            <a:schemeClr val="bg1">
                              <a:lumMod val="50000"/>
                            </a:schemeClr>
                          </a:solidFill>
                          <a:latin typeface="Times New Roman"/>
                          <a:ea typeface="Times New Roman"/>
                        </a:rPr>
                        <a:t>Objective</a:t>
                      </a:r>
                      <a:endParaRPr lang="en-US" sz="110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solidFill>
                            <a:schemeClr val="bg1">
                              <a:lumMod val="50000"/>
                            </a:schemeClr>
                          </a:solidFill>
                          <a:latin typeface="Times New Roman"/>
                          <a:ea typeface="Times New Roman"/>
                        </a:rPr>
                        <a:t>Procedures</a:t>
                      </a:r>
                      <a:endParaRPr lang="en-US" sz="1100" dirty="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chemeClr val="bg1">
                              <a:lumMod val="50000"/>
                            </a:schemeClr>
                          </a:solidFill>
                          <a:latin typeface="Times New Roman"/>
                          <a:ea typeface="Times New Roman"/>
                        </a:rPr>
                        <a:t>Materials</a:t>
                      </a:r>
                      <a:endParaRPr lang="en-US" sz="110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chemeClr val="bg1">
                              <a:lumMod val="50000"/>
                            </a:schemeClr>
                          </a:solidFill>
                          <a:latin typeface="Times New Roman"/>
                          <a:ea typeface="Times New Roman"/>
                        </a:rPr>
                        <a:t>Evaluation</a:t>
                      </a:r>
                      <a:endParaRPr lang="en-US" sz="110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3756">
                <a:tc>
                  <a:txBody>
                    <a:bodyPr/>
                    <a:lstStyle/>
                    <a:p>
                      <a:pPr marL="0" marR="0">
                        <a:spcBef>
                          <a:spcPts val="0"/>
                        </a:spcBef>
                        <a:spcAft>
                          <a:spcPts val="0"/>
                        </a:spcAft>
                      </a:pPr>
                      <a:r>
                        <a:rPr lang="en-US" sz="1100" dirty="0">
                          <a:solidFill>
                            <a:schemeClr val="bg1">
                              <a:lumMod val="50000"/>
                            </a:schemeClr>
                          </a:solidFill>
                          <a:latin typeface="Times New Roman"/>
                          <a:ea typeface="Times New Roman"/>
                        </a:rPr>
                        <a:t>3. Develop an understanding of the characteristics, structures, life cycles,   interactions, and environments of organisms.</a:t>
                      </a:r>
                      <a:endParaRPr lang="en-US" sz="1100" dirty="0">
                        <a:solidFill>
                          <a:schemeClr val="bg1">
                            <a:lumMod val="50000"/>
                          </a:schemeClr>
                        </a:solidFill>
                        <a:latin typeface="Arial"/>
                        <a:ea typeface="Times New Roman"/>
                      </a:endParaRPr>
                    </a:p>
                    <a:p>
                      <a:pPr marL="0" marR="0">
                        <a:spcBef>
                          <a:spcPts val="0"/>
                        </a:spcBef>
                        <a:spcAft>
                          <a:spcPts val="0"/>
                        </a:spcAft>
                      </a:pPr>
                      <a:r>
                        <a:rPr lang="en-US" sz="1000" dirty="0">
                          <a:solidFill>
                            <a:schemeClr val="bg1">
                              <a:lumMod val="50000"/>
                            </a:schemeClr>
                          </a:solidFill>
                          <a:latin typeface="Times New Roman"/>
                          <a:ea typeface="Times New Roman"/>
                        </a:rPr>
                        <a:t>a. Classify animals and plants by observable features (e.g., size, appearance, </a:t>
                      </a:r>
                      <a:endParaRPr lang="en-US" sz="1100" dirty="0">
                        <a:solidFill>
                          <a:schemeClr val="bg1">
                            <a:lumMod val="50000"/>
                          </a:schemeClr>
                        </a:solidFill>
                        <a:latin typeface="Arial"/>
                        <a:ea typeface="Times New Roman"/>
                      </a:endParaRPr>
                    </a:p>
                    <a:p>
                      <a:pPr marL="0" marR="0">
                        <a:spcBef>
                          <a:spcPts val="0"/>
                        </a:spcBef>
                        <a:spcAft>
                          <a:spcPts val="0"/>
                        </a:spcAft>
                      </a:pPr>
                      <a:r>
                        <a:rPr lang="en-US" sz="1000" dirty="0">
                          <a:solidFill>
                            <a:schemeClr val="bg1">
                              <a:lumMod val="50000"/>
                            </a:schemeClr>
                          </a:solidFill>
                          <a:latin typeface="Times New Roman"/>
                          <a:ea typeface="Times New Roman"/>
                        </a:rPr>
                        <a:t>color, motion, habitat). (DOK 2)</a:t>
                      </a:r>
                      <a:endParaRPr lang="en-US" sz="1100" dirty="0">
                        <a:solidFill>
                          <a:schemeClr val="bg1">
                            <a:lumMod val="50000"/>
                          </a:schemeClr>
                        </a:solidFill>
                        <a:latin typeface="Arial"/>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solidFill>
                            <a:schemeClr val="bg1">
                              <a:lumMod val="50000"/>
                            </a:schemeClr>
                          </a:solidFill>
                          <a:latin typeface="Times New Roman"/>
                          <a:ea typeface="Times New Roman"/>
                        </a:rPr>
                        <a:t>Whole Group:  </a:t>
                      </a:r>
                    </a:p>
                    <a:p>
                      <a:pPr marL="0" marR="0">
                        <a:spcBef>
                          <a:spcPts val="0"/>
                        </a:spcBef>
                        <a:spcAft>
                          <a:spcPts val="0"/>
                        </a:spcAft>
                      </a:pPr>
                      <a:r>
                        <a:rPr lang="en-US" sz="1100" dirty="0">
                          <a:solidFill>
                            <a:schemeClr val="bg1">
                              <a:lumMod val="50000"/>
                            </a:schemeClr>
                          </a:solidFill>
                          <a:latin typeface="Times New Roman"/>
                          <a:ea typeface="Times New Roman"/>
                        </a:rPr>
                        <a:t>1.  The students will listen to and view the Eric Carle book </a:t>
                      </a:r>
                      <a:r>
                        <a:rPr lang="en-US" sz="1100" i="1" dirty="0">
                          <a:solidFill>
                            <a:schemeClr val="bg1">
                              <a:lumMod val="50000"/>
                            </a:schemeClr>
                          </a:solidFill>
                          <a:latin typeface="Times New Roman"/>
                          <a:ea typeface="Times New Roman"/>
                        </a:rPr>
                        <a:t>A House for Hermit Crab</a:t>
                      </a:r>
                      <a:r>
                        <a:rPr lang="en-US" sz="1100" dirty="0">
                          <a:solidFill>
                            <a:schemeClr val="bg1">
                              <a:lumMod val="50000"/>
                            </a:schemeClr>
                          </a:solidFill>
                          <a:latin typeface="Times New Roman"/>
                          <a:ea typeface="Times New Roman"/>
                        </a:rPr>
                        <a:t> being read at </a:t>
                      </a:r>
                      <a:r>
                        <a:rPr lang="en-US" sz="1100" u="sng" dirty="0">
                          <a:solidFill>
                            <a:schemeClr val="bg1">
                              <a:lumMod val="50000"/>
                            </a:schemeClr>
                          </a:solidFill>
                          <a:latin typeface="Times New Roman"/>
                          <a:ea typeface="Times New Roman"/>
                          <a:hlinkClick r:id="rId3"/>
                        </a:rPr>
                        <a:t>http://www.youtube.com/watch?v=r1HrQOZZuKw</a:t>
                      </a:r>
                      <a:endParaRPr lang="en-US" sz="1100" dirty="0">
                        <a:solidFill>
                          <a:schemeClr val="bg1">
                            <a:lumMod val="50000"/>
                          </a:schemeClr>
                        </a:solidFill>
                        <a:latin typeface="Times New Roman"/>
                        <a:ea typeface="Times New Roman"/>
                      </a:endParaRPr>
                    </a:p>
                    <a:p>
                      <a:pPr marL="0" marR="0">
                        <a:spcBef>
                          <a:spcPts val="0"/>
                        </a:spcBef>
                        <a:spcAft>
                          <a:spcPts val="0"/>
                        </a:spcAft>
                      </a:pPr>
                      <a:r>
                        <a:rPr lang="en-US" sz="1100" dirty="0">
                          <a:solidFill>
                            <a:schemeClr val="bg1">
                              <a:lumMod val="50000"/>
                            </a:schemeClr>
                          </a:solidFill>
                          <a:latin typeface="Times New Roman"/>
                          <a:ea typeface="Times New Roman"/>
                        </a:rPr>
                        <a:t>2.  After viewing the students will view a power point presentation on various habitats at</a:t>
                      </a:r>
                    </a:p>
                    <a:p>
                      <a:pPr marL="0" marR="0">
                        <a:spcBef>
                          <a:spcPts val="0"/>
                        </a:spcBef>
                        <a:spcAft>
                          <a:spcPts val="0"/>
                        </a:spcAft>
                      </a:pPr>
                      <a:r>
                        <a:rPr lang="en-US" sz="1100" dirty="0">
                          <a:solidFill>
                            <a:schemeClr val="bg1">
                              <a:lumMod val="50000"/>
                            </a:schemeClr>
                          </a:solidFill>
                          <a:latin typeface="Times New Roman"/>
                          <a:ea typeface="Times New Roman"/>
                        </a:rPr>
                        <a:t> </a:t>
                      </a:r>
                      <a:r>
                        <a:rPr lang="en-US" sz="1100" u="sng" dirty="0">
                          <a:solidFill>
                            <a:schemeClr val="bg1">
                              <a:lumMod val="50000"/>
                            </a:schemeClr>
                          </a:solidFill>
                          <a:latin typeface="Times New Roman"/>
                          <a:ea typeface="Times New Roman"/>
                          <a:hlinkClick r:id="rId4"/>
                        </a:rPr>
                        <a:t>http://science.pppst.com/habitats.html</a:t>
                      </a:r>
                      <a:r>
                        <a:rPr lang="en-US" sz="1100" dirty="0">
                          <a:solidFill>
                            <a:schemeClr val="bg1">
                              <a:lumMod val="50000"/>
                            </a:schemeClr>
                          </a:solidFill>
                          <a:latin typeface="Times New Roman"/>
                          <a:ea typeface="Times New Roman"/>
                        </a:rPr>
                        <a:t>  </a:t>
                      </a:r>
                    </a:p>
                    <a:p>
                      <a:pPr marL="0" marR="0">
                        <a:spcBef>
                          <a:spcPts val="0"/>
                        </a:spcBef>
                        <a:spcAft>
                          <a:spcPts val="0"/>
                        </a:spcAft>
                      </a:pPr>
                      <a:r>
                        <a:rPr lang="en-US" sz="1100" dirty="0">
                          <a:solidFill>
                            <a:schemeClr val="bg1">
                              <a:lumMod val="50000"/>
                            </a:schemeClr>
                          </a:solidFill>
                          <a:latin typeface="Times New Roman"/>
                          <a:ea typeface="Times New Roman"/>
                        </a:rPr>
                        <a:t>3.  Then teacher and students will have a group discussion about the animals in the story and discuss what type of habitat each animal will need in order to survive.</a:t>
                      </a:r>
                    </a:p>
                    <a:p>
                      <a:pPr marL="0" marR="0">
                        <a:spcBef>
                          <a:spcPts val="0"/>
                        </a:spcBef>
                        <a:spcAft>
                          <a:spcPts val="0"/>
                        </a:spcAft>
                      </a:pPr>
                      <a:r>
                        <a:rPr lang="en-US" sz="1100" dirty="0">
                          <a:solidFill>
                            <a:schemeClr val="bg1">
                              <a:lumMod val="50000"/>
                            </a:schemeClr>
                          </a:solidFill>
                          <a:latin typeface="Times New Roman"/>
                          <a:ea typeface="Times New Roman"/>
                        </a:rPr>
                        <a:t>4.  The teacher will describe and model a shoebox diorama and list requirements for the students to create their shoebox habitat.</a:t>
                      </a:r>
                    </a:p>
                    <a:p>
                      <a:pPr marL="0" marR="0">
                        <a:spcBef>
                          <a:spcPts val="0"/>
                        </a:spcBef>
                        <a:spcAft>
                          <a:spcPts val="0"/>
                        </a:spcAft>
                      </a:pPr>
                      <a:r>
                        <a:rPr lang="en-US" sz="1100" dirty="0">
                          <a:solidFill>
                            <a:schemeClr val="bg1">
                              <a:lumMod val="50000"/>
                            </a:schemeClr>
                          </a:solidFill>
                          <a:latin typeface="Times New Roman"/>
                          <a:ea typeface="Times New Roman"/>
                        </a:rPr>
                        <a:t>Small Groups:</a:t>
                      </a:r>
                    </a:p>
                    <a:p>
                      <a:pPr marL="0" marR="0">
                        <a:spcBef>
                          <a:spcPts val="0"/>
                        </a:spcBef>
                        <a:spcAft>
                          <a:spcPts val="0"/>
                        </a:spcAft>
                      </a:pPr>
                      <a:r>
                        <a:rPr lang="en-US" sz="1100" dirty="0">
                          <a:solidFill>
                            <a:schemeClr val="bg1">
                              <a:lumMod val="50000"/>
                            </a:schemeClr>
                          </a:solidFill>
                          <a:latin typeface="Times New Roman"/>
                          <a:ea typeface="Times New Roman"/>
                        </a:rPr>
                        <a:t>1.  Students will work in small groups at tables.</a:t>
                      </a:r>
                    </a:p>
                    <a:p>
                      <a:pPr marL="0" marR="0">
                        <a:spcBef>
                          <a:spcPts val="0"/>
                        </a:spcBef>
                        <a:spcAft>
                          <a:spcPts val="0"/>
                        </a:spcAft>
                      </a:pPr>
                      <a:r>
                        <a:rPr lang="en-US" sz="1100" dirty="0">
                          <a:solidFill>
                            <a:schemeClr val="bg1">
                              <a:lumMod val="50000"/>
                            </a:schemeClr>
                          </a:solidFill>
                          <a:latin typeface="Times New Roman"/>
                          <a:ea typeface="Times New Roman"/>
                        </a:rPr>
                        <a:t>2.  Groups will choose an animal for the cup and create a shoebox diorama habitat for the animal.</a:t>
                      </a:r>
                    </a:p>
                    <a:p>
                      <a:pPr marL="0" marR="0">
                        <a:spcBef>
                          <a:spcPts val="0"/>
                        </a:spcBef>
                        <a:spcAft>
                          <a:spcPts val="0"/>
                        </a:spcAft>
                      </a:pPr>
                      <a:r>
                        <a:rPr lang="en-US" sz="1100" dirty="0">
                          <a:solidFill>
                            <a:schemeClr val="bg1">
                              <a:lumMod val="50000"/>
                            </a:schemeClr>
                          </a:solidFill>
                          <a:latin typeface="Times New Roman"/>
                          <a:ea typeface="Times New Roman"/>
                        </a:rPr>
                        <a:t>Closing:</a:t>
                      </a:r>
                    </a:p>
                    <a:p>
                      <a:pPr marL="0" marR="0">
                        <a:spcBef>
                          <a:spcPts val="0"/>
                        </a:spcBef>
                        <a:spcAft>
                          <a:spcPts val="0"/>
                        </a:spcAft>
                      </a:pPr>
                      <a:r>
                        <a:rPr lang="en-US" sz="1100" dirty="0">
                          <a:solidFill>
                            <a:schemeClr val="bg1">
                              <a:lumMod val="50000"/>
                            </a:schemeClr>
                          </a:solidFill>
                          <a:latin typeface="Times New Roman"/>
                          <a:ea typeface="Times New Roman"/>
                        </a:rPr>
                        <a:t>1.  Observation of each group’s habitat </a:t>
                      </a:r>
                    </a:p>
                    <a:p>
                      <a:pPr marL="0" marR="0">
                        <a:spcBef>
                          <a:spcPts val="0"/>
                        </a:spcBef>
                        <a:spcAft>
                          <a:spcPts val="0"/>
                        </a:spcAft>
                      </a:pPr>
                      <a:r>
                        <a:rPr lang="en-US" sz="1100" dirty="0">
                          <a:solidFill>
                            <a:schemeClr val="bg1">
                              <a:lumMod val="50000"/>
                            </a:schemeClr>
                          </a:solidFill>
                          <a:latin typeface="Times New Roman"/>
                          <a:ea typeface="Times New Roman"/>
                        </a:rPr>
                        <a:t>2.  Peer evaluation of each project and discussion.</a:t>
                      </a:r>
                    </a:p>
                    <a:p>
                      <a:pPr marL="0" marR="0">
                        <a:spcBef>
                          <a:spcPts val="0"/>
                        </a:spcBef>
                        <a:spcAft>
                          <a:spcPts val="0"/>
                        </a:spcAft>
                      </a:pPr>
                      <a:r>
                        <a:rPr lang="en-US" sz="1100" dirty="0">
                          <a:solidFill>
                            <a:schemeClr val="bg1">
                              <a:lumMod val="50000"/>
                            </a:schemeClr>
                          </a:solidFill>
                          <a:latin typeface="Times New Roman"/>
                          <a:ea typeface="Times New Roman"/>
                        </a:rPr>
                        <a:t>Enrichment: Students will find an animal picture in a magazine and write a description of what the animal would need in order to survive in a habitat.</a:t>
                      </a:r>
                    </a:p>
                    <a:p>
                      <a:pPr marL="0" marR="0">
                        <a:spcBef>
                          <a:spcPts val="0"/>
                        </a:spcBef>
                        <a:spcAft>
                          <a:spcPts val="0"/>
                        </a:spcAft>
                      </a:pPr>
                      <a:r>
                        <a:rPr lang="en-US" sz="1100" dirty="0">
                          <a:solidFill>
                            <a:schemeClr val="bg1">
                              <a:lumMod val="50000"/>
                            </a:schemeClr>
                          </a:solidFill>
                          <a:latin typeface="Times New Roman"/>
                          <a:ea typeface="Times New Roman"/>
                        </a:rPr>
                        <a:t>Remediation: </a:t>
                      </a:r>
                      <a:r>
                        <a:rPr lang="en-US" sz="1100" u="sng" dirty="0">
                          <a:solidFill>
                            <a:schemeClr val="bg1">
                              <a:lumMod val="50000"/>
                            </a:schemeClr>
                          </a:solidFill>
                          <a:latin typeface="Times New Roman"/>
                          <a:ea typeface="Times New Roman"/>
                          <a:hlinkClick r:id="rId5"/>
                        </a:rPr>
                        <a:t>http://www.sheppardsoftware.com/content/animals/kidscorner/seekandfind/seekandfindcoral.htm</a:t>
                      </a:r>
                      <a:endParaRPr lang="en-US" sz="1100" dirty="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solidFill>
                            <a:schemeClr val="bg1">
                              <a:lumMod val="50000"/>
                            </a:schemeClr>
                          </a:solidFill>
                          <a:latin typeface="Times New Roman"/>
                          <a:ea typeface="Times New Roman"/>
                        </a:rPr>
                        <a:t>1.  Computer</a:t>
                      </a:r>
                    </a:p>
                    <a:p>
                      <a:pPr marL="0" marR="0">
                        <a:spcBef>
                          <a:spcPts val="0"/>
                        </a:spcBef>
                        <a:spcAft>
                          <a:spcPts val="0"/>
                        </a:spcAft>
                      </a:pPr>
                      <a:r>
                        <a:rPr lang="en-US" sz="1100" dirty="0">
                          <a:solidFill>
                            <a:schemeClr val="bg1">
                              <a:lumMod val="50000"/>
                            </a:schemeClr>
                          </a:solidFill>
                          <a:latin typeface="Times New Roman"/>
                          <a:ea typeface="Times New Roman"/>
                        </a:rPr>
                        <a:t>2.  Internet access</a:t>
                      </a:r>
                    </a:p>
                    <a:p>
                      <a:pPr marL="0" marR="0">
                        <a:spcBef>
                          <a:spcPts val="0"/>
                        </a:spcBef>
                        <a:spcAft>
                          <a:spcPts val="0"/>
                        </a:spcAft>
                      </a:pPr>
                      <a:r>
                        <a:rPr lang="en-US" sz="1100" dirty="0">
                          <a:solidFill>
                            <a:schemeClr val="bg1">
                              <a:lumMod val="50000"/>
                            </a:schemeClr>
                          </a:solidFill>
                          <a:latin typeface="Times New Roman"/>
                          <a:ea typeface="Times New Roman"/>
                        </a:rPr>
                        <a:t>3. LCD Projector</a:t>
                      </a:r>
                    </a:p>
                    <a:p>
                      <a:pPr marL="0" marR="0">
                        <a:spcBef>
                          <a:spcPts val="0"/>
                        </a:spcBef>
                        <a:spcAft>
                          <a:spcPts val="0"/>
                        </a:spcAft>
                      </a:pPr>
                      <a:r>
                        <a:rPr lang="en-US" sz="1100" dirty="0">
                          <a:solidFill>
                            <a:schemeClr val="bg1">
                              <a:lumMod val="50000"/>
                            </a:schemeClr>
                          </a:solidFill>
                          <a:latin typeface="Times New Roman"/>
                          <a:ea typeface="Times New Roman"/>
                        </a:rPr>
                        <a:t>4.  White </a:t>
                      </a:r>
                      <a:r>
                        <a:rPr lang="en-US" sz="1100" dirty="0" smtClean="0">
                          <a:solidFill>
                            <a:schemeClr val="bg1">
                              <a:lumMod val="50000"/>
                            </a:schemeClr>
                          </a:solidFill>
                          <a:latin typeface="Times New Roman"/>
                          <a:ea typeface="Times New Roman"/>
                        </a:rPr>
                        <a:t>Board/Screen</a:t>
                      </a:r>
                      <a:endParaRPr lang="en-US" sz="1100" dirty="0">
                        <a:solidFill>
                          <a:schemeClr val="bg1">
                            <a:lumMod val="50000"/>
                          </a:schemeClr>
                        </a:solidFill>
                        <a:latin typeface="Times New Roman"/>
                        <a:ea typeface="Times New Roman"/>
                      </a:endParaRPr>
                    </a:p>
                    <a:p>
                      <a:pPr marL="0" marR="0">
                        <a:spcBef>
                          <a:spcPts val="0"/>
                        </a:spcBef>
                        <a:spcAft>
                          <a:spcPts val="0"/>
                        </a:spcAft>
                      </a:pPr>
                      <a:r>
                        <a:rPr lang="en-US" sz="1100" u="sng" dirty="0">
                          <a:solidFill>
                            <a:schemeClr val="bg1">
                              <a:lumMod val="50000"/>
                            </a:schemeClr>
                          </a:solidFill>
                          <a:latin typeface="Times New Roman"/>
                          <a:ea typeface="Times New Roman"/>
                          <a:hlinkClick r:id="rId3"/>
                        </a:rPr>
                        <a:t>http://www.youtube.com/watch?v=r1HrQOZZuKw</a:t>
                      </a:r>
                      <a:endParaRPr lang="en-US" sz="1100" dirty="0">
                        <a:solidFill>
                          <a:schemeClr val="bg1">
                            <a:lumMod val="50000"/>
                          </a:schemeClr>
                        </a:solidFill>
                        <a:latin typeface="Times New Roman"/>
                        <a:ea typeface="Times New Roman"/>
                      </a:endParaRPr>
                    </a:p>
                    <a:p>
                      <a:pPr marL="0" marR="0">
                        <a:spcBef>
                          <a:spcPts val="0"/>
                        </a:spcBef>
                        <a:spcAft>
                          <a:spcPts val="0"/>
                        </a:spcAft>
                      </a:pPr>
                      <a:r>
                        <a:rPr lang="en-US" sz="1100" u="sng" dirty="0">
                          <a:solidFill>
                            <a:schemeClr val="bg1">
                              <a:lumMod val="50000"/>
                            </a:schemeClr>
                          </a:solidFill>
                          <a:latin typeface="Times New Roman"/>
                          <a:ea typeface="Times New Roman"/>
                          <a:hlinkClick r:id="rId4"/>
                        </a:rPr>
                        <a:t>http://science.pppst.com/habitats.html</a:t>
                      </a:r>
                      <a:endParaRPr lang="en-US" sz="1100" dirty="0">
                        <a:solidFill>
                          <a:schemeClr val="bg1">
                            <a:lumMod val="50000"/>
                          </a:schemeClr>
                        </a:solidFill>
                        <a:latin typeface="Times New Roman"/>
                        <a:ea typeface="Times New Roman"/>
                      </a:endParaRPr>
                    </a:p>
                    <a:p>
                      <a:pPr marL="0" marR="0">
                        <a:spcBef>
                          <a:spcPts val="0"/>
                        </a:spcBef>
                        <a:spcAft>
                          <a:spcPts val="0"/>
                        </a:spcAft>
                      </a:pPr>
                      <a:r>
                        <a:rPr lang="en-US" sz="1100" dirty="0">
                          <a:solidFill>
                            <a:schemeClr val="bg1">
                              <a:lumMod val="50000"/>
                            </a:schemeClr>
                          </a:solidFill>
                          <a:latin typeface="Times New Roman"/>
                          <a:ea typeface="Times New Roman"/>
                        </a:rPr>
                        <a:t>5.  Shoe boxes</a:t>
                      </a:r>
                    </a:p>
                    <a:p>
                      <a:pPr marL="0" marR="0">
                        <a:spcBef>
                          <a:spcPts val="0"/>
                        </a:spcBef>
                        <a:spcAft>
                          <a:spcPts val="0"/>
                        </a:spcAft>
                      </a:pPr>
                      <a:r>
                        <a:rPr lang="en-US" sz="1100" dirty="0">
                          <a:solidFill>
                            <a:schemeClr val="bg1">
                              <a:lumMod val="50000"/>
                            </a:schemeClr>
                          </a:solidFill>
                          <a:latin typeface="Times New Roman"/>
                          <a:ea typeface="Times New Roman"/>
                        </a:rPr>
                        <a:t>6.  Old magazines or pictures</a:t>
                      </a:r>
                    </a:p>
                    <a:p>
                      <a:pPr marL="0" marR="0">
                        <a:spcBef>
                          <a:spcPts val="0"/>
                        </a:spcBef>
                        <a:spcAft>
                          <a:spcPts val="0"/>
                        </a:spcAft>
                      </a:pPr>
                      <a:r>
                        <a:rPr lang="en-US" sz="1100" dirty="0">
                          <a:solidFill>
                            <a:schemeClr val="bg1">
                              <a:lumMod val="50000"/>
                            </a:schemeClr>
                          </a:solidFill>
                          <a:latin typeface="Times New Roman"/>
                          <a:ea typeface="Times New Roman"/>
                        </a:rPr>
                        <a:t>7.  Construction paper</a:t>
                      </a:r>
                    </a:p>
                    <a:p>
                      <a:pPr marL="0" marR="0">
                        <a:spcBef>
                          <a:spcPts val="0"/>
                        </a:spcBef>
                        <a:spcAft>
                          <a:spcPts val="0"/>
                        </a:spcAft>
                      </a:pPr>
                      <a:r>
                        <a:rPr lang="en-US" sz="1100" dirty="0">
                          <a:solidFill>
                            <a:schemeClr val="bg1">
                              <a:lumMod val="50000"/>
                            </a:schemeClr>
                          </a:solidFill>
                          <a:latin typeface="Times New Roman"/>
                          <a:ea typeface="Times New Roman"/>
                        </a:rPr>
                        <a:t>8.  Glue and scissors</a:t>
                      </a:r>
                    </a:p>
                    <a:p>
                      <a:pPr marL="0" marR="0">
                        <a:spcBef>
                          <a:spcPts val="0"/>
                        </a:spcBef>
                        <a:spcAft>
                          <a:spcPts val="0"/>
                        </a:spcAft>
                      </a:pPr>
                      <a:r>
                        <a:rPr lang="en-US" sz="1100" u="sng" dirty="0">
                          <a:solidFill>
                            <a:schemeClr val="bg1">
                              <a:lumMod val="50000"/>
                            </a:schemeClr>
                          </a:solidFill>
                          <a:latin typeface="Times New Roman"/>
                          <a:ea typeface="Times New Roman"/>
                          <a:hlinkClick r:id="rId5"/>
                        </a:rPr>
                        <a:t>http://</a:t>
                      </a:r>
                      <a:r>
                        <a:rPr lang="en-US" sz="1100" u="sng" dirty="0" smtClean="0">
                          <a:solidFill>
                            <a:schemeClr val="bg1">
                              <a:lumMod val="50000"/>
                            </a:schemeClr>
                          </a:solidFill>
                          <a:latin typeface="Times New Roman"/>
                          <a:ea typeface="Times New Roman"/>
                          <a:hlinkClick r:id="rId5"/>
                        </a:rPr>
                        <a:t>www.sheppardsoftware.com/content/animals/kidscorner/seekandfind/seekandfindcoral.htm</a:t>
                      </a:r>
                      <a:endParaRPr lang="en-US" sz="1100" u="sng" dirty="0" smtClean="0">
                        <a:solidFill>
                          <a:schemeClr val="bg1">
                            <a:lumMod val="50000"/>
                          </a:schemeClr>
                        </a:solidFill>
                        <a:latin typeface="Times New Roman"/>
                        <a:ea typeface="Times New Roman"/>
                      </a:endParaRPr>
                    </a:p>
                    <a:p>
                      <a:pPr marL="228600" marR="0" indent="-228600">
                        <a:spcBef>
                          <a:spcPts val="0"/>
                        </a:spcBef>
                        <a:spcAft>
                          <a:spcPts val="0"/>
                        </a:spcAft>
                        <a:buAutoNum type="arabicPeriod" startAt="9"/>
                      </a:pPr>
                      <a:r>
                        <a:rPr lang="en-US" sz="1100" u="none" baseline="0" dirty="0" smtClean="0">
                          <a:solidFill>
                            <a:schemeClr val="bg1">
                              <a:lumMod val="50000"/>
                            </a:schemeClr>
                          </a:solidFill>
                          <a:latin typeface="Times New Roman"/>
                          <a:ea typeface="Times New Roman"/>
                        </a:rPr>
                        <a:t>A House for Hermit Crab Book by Eric Carle </a:t>
                      </a:r>
                    </a:p>
                    <a:p>
                      <a:pPr marL="228600" marR="0" indent="-228600">
                        <a:spcBef>
                          <a:spcPts val="0"/>
                        </a:spcBef>
                        <a:spcAft>
                          <a:spcPts val="0"/>
                        </a:spcAft>
                        <a:buNone/>
                      </a:pPr>
                      <a:endParaRPr lang="en-US" sz="1100" u="none" dirty="0">
                        <a:solidFill>
                          <a:schemeClr val="bg1">
                            <a:lumMod val="50000"/>
                          </a:schemeClr>
                        </a:solidFill>
                        <a:latin typeface="Times New Roman"/>
                        <a:ea typeface="Times New Roman"/>
                      </a:endParaRP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solidFill>
                            <a:schemeClr val="bg1">
                              <a:lumMod val="50000"/>
                            </a:schemeClr>
                          </a:solidFill>
                          <a:latin typeface="Times New Roman"/>
                          <a:ea typeface="Times New Roman"/>
                        </a:rPr>
                        <a:t>Teacher observation</a:t>
                      </a:r>
                    </a:p>
                    <a:p>
                      <a:pPr marL="0" marR="0">
                        <a:spcBef>
                          <a:spcPts val="0"/>
                        </a:spcBef>
                        <a:spcAft>
                          <a:spcPts val="0"/>
                        </a:spcAft>
                      </a:pPr>
                      <a:r>
                        <a:rPr lang="en-US" sz="1100" dirty="0">
                          <a:solidFill>
                            <a:schemeClr val="bg1">
                              <a:lumMod val="50000"/>
                            </a:schemeClr>
                          </a:solidFill>
                          <a:latin typeface="Times New Roman"/>
                          <a:ea typeface="Times New Roman"/>
                        </a:rPr>
                        <a:t>Peer discussion</a:t>
                      </a:r>
                    </a:p>
                  </a:txBody>
                  <a:tcPr marL="60695" marR="6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2" descr="http://z.about.com/d/preschoolers/1/0/E/3/-/-/7719323.jpg"/>
          <p:cNvPicPr>
            <a:picLocks noChangeAspect="1" noChangeArrowheads="1"/>
          </p:cNvPicPr>
          <p:nvPr/>
        </p:nvPicPr>
        <p:blipFill>
          <a:blip r:embed="rId6"/>
          <a:srcRect/>
          <a:stretch>
            <a:fillRect/>
          </a:stretch>
        </p:blipFill>
        <p:spPr bwMode="auto">
          <a:xfrm>
            <a:off x="6172200" y="4800600"/>
            <a:ext cx="1308100" cy="1667197"/>
          </a:xfrm>
          <a:prstGeom prst="rect">
            <a:avLst/>
          </a:prstGeom>
          <a:noFill/>
        </p:spPr>
      </p:pic>
    </p:spTree>
  </p:cSld>
  <p:clrMapOvr>
    <a:masterClrMapping/>
  </p:clrMapOvr>
  <p:transition spd="slow">
    <p:plus/>
    <p:sndAc>
      <p:stSnd>
        <p:snd r:embed="rId2" name="push.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2">
      <a:dk1>
        <a:srgbClr val="FFFF00"/>
      </a:dk1>
      <a:lt1>
        <a:srgbClr val="663300"/>
      </a:lt1>
      <a:dk2>
        <a:srgbClr val="FFFF00"/>
      </a:dk2>
      <a:lt2>
        <a:srgbClr val="0000FF"/>
      </a:lt2>
      <a:accent1>
        <a:srgbClr val="FE19FF"/>
      </a:accent1>
      <a:accent2>
        <a:srgbClr val="BFBF00"/>
      </a:accent2>
      <a:accent3>
        <a:srgbClr val="FFFF00"/>
      </a:accent3>
      <a:accent4>
        <a:srgbClr val="FFFF00"/>
      </a:accent4>
      <a:accent5>
        <a:srgbClr val="FFFF00"/>
      </a:accent5>
      <a:accent6>
        <a:srgbClr val="FFFF00"/>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325</TotalTime>
  <Words>2883</Words>
  <Application>Microsoft Office PowerPoint</Application>
  <PresentationFormat>On-screen Show (4:3)</PresentationFormat>
  <Paragraphs>277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Critters of Eric Carle</vt:lpstr>
      <vt:lpstr>Eric Carle</vt:lpstr>
      <vt:lpstr>PowerPoint Presentation</vt:lpstr>
      <vt:lpstr>Brown Bear, Brown Bear What Do You See?</vt:lpstr>
      <vt:lpstr>Brown Bear, Brown Bear What Do You See?  Lesson Plan</vt:lpstr>
      <vt:lpstr>The Very Hungry Caterpillar</vt:lpstr>
      <vt:lpstr>The Very Hungry Caterpillar Lesson Plan</vt:lpstr>
      <vt:lpstr>A House for Hermit Crab</vt:lpstr>
      <vt:lpstr>A House for Hermit Crab Lesson Plan</vt:lpstr>
      <vt:lpstr>The Grouchy Ladybug</vt:lpstr>
      <vt:lpstr>PowerPoint Presentation</vt:lpstr>
      <vt:lpstr>The Grouchy Ladybug Lesson Plan</vt:lpstr>
      <vt:lpstr>PowerPoint Presentation</vt:lpstr>
      <vt:lpstr>Does a Kangaroo Have a Mother, Too?</vt:lpstr>
      <vt:lpstr>References/Technology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Critters of Eric Carle</dc:title>
  <dc:creator>student</dc:creator>
  <cp:lastModifiedBy>Kathy Thomas</cp:lastModifiedBy>
  <cp:revision>40</cp:revision>
  <dcterms:created xsi:type="dcterms:W3CDTF">2010-06-22T14:39:49Z</dcterms:created>
  <dcterms:modified xsi:type="dcterms:W3CDTF">2015-04-10T15:53:55Z</dcterms:modified>
</cp:coreProperties>
</file>